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82" r:id="rId2"/>
    <p:sldId id="285" r:id="rId3"/>
    <p:sldId id="288" r:id="rId4"/>
    <p:sldId id="287" r:id="rId5"/>
    <p:sldId id="286" r:id="rId6"/>
    <p:sldId id="302" r:id="rId7"/>
    <p:sldId id="289" r:id="rId8"/>
    <p:sldId id="301" r:id="rId9"/>
    <p:sldId id="306" r:id="rId10"/>
    <p:sldId id="308" r:id="rId11"/>
    <p:sldId id="309" r:id="rId12"/>
    <p:sldId id="297" r:id="rId13"/>
    <p:sldId id="298" r:id="rId14"/>
    <p:sldId id="299" r:id="rId15"/>
    <p:sldId id="300" r:id="rId16"/>
    <p:sldId id="307" r:id="rId17"/>
    <p:sldId id="264" r:id="rId18"/>
  </p:sldIdLst>
  <p:sldSz cx="10691813" cy="7559675"/>
  <p:notesSz cx="6858000" cy="9144000"/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71"/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97" autoAdjust="0"/>
    <p:restoredTop sz="96327" autoAdjust="0"/>
  </p:normalViewPr>
  <p:slideViewPr>
    <p:cSldViewPr snapToGrid="0">
      <p:cViewPr varScale="1">
        <p:scale>
          <a:sx n="116" d="100"/>
          <a:sy n="116" d="100"/>
        </p:scale>
        <p:origin x="1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82FF-5F6F-4505-AD15-88715505F935}" type="datetimeFigureOut">
              <a:rPr lang="en-AU" smtClean="0"/>
              <a:t>16/3/2023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892EC-9766-470C-877C-576347F27F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095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7ACF17-D1C5-4686-9157-F4B8758F4619}"/>
              </a:ext>
            </a:extLst>
          </p:cNvPr>
          <p:cNvSpPr/>
          <p:nvPr userDrawn="1"/>
        </p:nvSpPr>
        <p:spPr>
          <a:xfrm>
            <a:off x="-1" y="0"/>
            <a:ext cx="10691813" cy="7559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109" y="3167413"/>
            <a:ext cx="3780000" cy="1080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9pPr>
          </a:lstStyle>
          <a:p>
            <a:r>
              <a:rPr lang="en-AU" dirty="0"/>
              <a:t>Subtitle or presenters name and date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6894AC-A6FF-4C78-BD1B-BD484004B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1109" y="1157471"/>
            <a:ext cx="3780000" cy="1800000"/>
          </a:xfrm>
        </p:spPr>
        <p:txBody>
          <a:bodyPr anchor="b"/>
          <a:lstStyle>
            <a:lvl1pPr>
              <a:lnSpc>
                <a:spcPts val="47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8412C4-7672-0A90-10FA-9179240D0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08" y="6228854"/>
            <a:ext cx="3623391" cy="6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3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E2B3-1758-4B16-9F37-8C379C53231B}" type="datetime1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D32D0F11-0710-48E9-ABA6-447F751F708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434116" y="1696066"/>
            <a:ext cx="9828000" cy="5112000"/>
          </a:xfrm>
          <a:blipFill>
            <a:blip r:embed="rId2"/>
            <a:stretch>
              <a:fillRect/>
            </a:stretch>
          </a:blipFill>
        </p:spPr>
        <p:txBody>
          <a:bodyPr tIns="144000" anchor="t"/>
          <a:lstStyle>
            <a:lvl1pPr algn="ctr">
              <a:defRPr sz="1540" b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on the icon to insert table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56505EE-A965-44CE-9BD1-BD9E1179DF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93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BA0B-C3E1-4063-96BE-B3D755990140}" type="datetime1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D674486-9F3A-447E-AAC0-98D93061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117" y="1769808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AC0B84C-6924-476E-A514-FF0A2F83C0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6938" y="1769808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1F2FD932-1F9E-4937-BB4B-9E1B481C4C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997" y="1769808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30F9274-6AA1-4C31-A8DF-45274262A8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65057" y="1769808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88B9ACD-6F2B-4C8D-BCA4-5E8F20AE8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117" y="3743543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7F23F2C4-419F-4BAA-885B-8095F8A06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4117" y="4456192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D0B8FF0F-63AE-4563-A338-CE882493D0F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026938" y="4456192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EFD8824F-661D-4089-AAEF-73B77D51B40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95997" y="4456192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7C960E96-B103-4DAC-BE9D-F2A75EA4957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965057" y="4456192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97A0D99-4A92-47E1-9941-5C7285A2390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65057" y="3743543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8265CCD-EA10-4C3C-BC93-95E979DDBE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95997" y="3743543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56B6CE7-FC54-472A-9692-9FCFF31F70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6938" y="3743543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54BF042-CE1E-4172-804A-EF39882C7C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4117" y="6404689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F83E9051-2A1A-446B-8D3F-85793BF501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5057" y="6404689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6794164-C9AC-46A8-86CC-46C793BB5C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95997" y="6404689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32F09BE-5C8F-4FBC-A3EA-EA88E0E2AAF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26938" y="6404689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BF4270B-FD11-4570-86AD-8E32CBA808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50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27A1-208A-4A0C-A85A-7462274EC4A8}" type="datetime1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D674486-9F3A-447E-AAC0-98D93061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117" y="1769808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AC0B84C-6924-476E-A514-FF0A2F83C0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5617" y="1769808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1F2FD932-1F9E-4937-BB4B-9E1B481C4C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75117" y="1769808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30F9274-6AA1-4C31-A8DF-45274262A8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54617" y="1769808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7F23F2C4-419F-4BAA-885B-8095F8A06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4117" y="4456192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D0B8FF0F-63AE-4563-A338-CE882493D0F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95617" y="4456192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EFD8824F-661D-4089-AAEF-73B77D51B40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75117" y="4456192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7C960E96-B103-4DAC-BE9D-F2A75EA4957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54617" y="4456192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1FB1E44B-3002-4472-9D43-CBC97335E7C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16117" y="1769808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DBA47C50-0276-4390-8C5B-E33EBA6445F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16117" y="4456192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CDD491B7-C678-46B7-8B29-401FE67A7E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117" y="3743543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55D1AC03-7077-4A0D-B2CE-EC4D2BA1B2C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54617" y="3743543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22743E9-32C0-43C4-9DD2-E4D389E60D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75117" y="3743543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2FB45B2D-F5CA-4443-937D-F3E958DD6E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95617" y="3743543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B463E0A-D26F-4475-AD32-F4800FDE60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16117" y="3743543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07F8129D-68FA-4625-8791-FCD6F7AB0A2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4117" y="6409114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136CEA0-597C-452E-AEF2-4EC33EE349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454617" y="6409114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0143451-0008-4510-96FE-5D85235BAAA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75117" y="6409114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FD660B9D-184C-42F9-BB6A-93B74EA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95617" y="6409114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E2F03CF9-2916-4705-BD76-BC1B047BB2A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16117" y="6409114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DE434C85-6525-4FC2-87C7-B703BA522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647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- Three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9424-E0EC-49C5-81FB-8B5E290D7BE3}" type="datetime1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D674486-9F3A-447E-AAC0-98D93061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116" y="1769808"/>
            <a:ext cx="3096000" cy="32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88B9ACD-6F2B-4C8D-BCA4-5E8F20AE8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116" y="5380706"/>
            <a:ext cx="3096000" cy="1368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190EF98F-4811-49C7-B947-CD6C6908C46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0117" y="1769808"/>
            <a:ext cx="3096000" cy="32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F00F151-C39A-4702-B18B-3B3A7236F37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66117" y="1769808"/>
            <a:ext cx="3096000" cy="32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6040B8DB-A865-4DE3-B4F7-8D7D9A7C74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00117" y="5380706"/>
            <a:ext cx="3096000" cy="1368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EA77E9F-784D-4D39-8365-331788355E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117" y="5380706"/>
            <a:ext cx="3096000" cy="1368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18B6ADB-5FD5-4CC5-AD01-C1BA3774E5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47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- Three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8FF-28F4-48BA-9933-10CEB00F704F}" type="datetime1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D674486-9F3A-447E-AAC0-98D93061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116" y="1769809"/>
            <a:ext cx="3096000" cy="226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88B9ACD-6F2B-4C8D-BCA4-5E8F20AE8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116" y="4422066"/>
            <a:ext cx="3096000" cy="2340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190EF98F-4811-49C7-B947-CD6C6908C46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0117" y="1769808"/>
            <a:ext cx="3096000" cy="226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F00F151-C39A-4702-B18B-3B3A7236F37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66117" y="1769808"/>
            <a:ext cx="3096000" cy="226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6040B8DB-A865-4DE3-B4F7-8D7D9A7C74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00117" y="4422066"/>
            <a:ext cx="3096000" cy="2340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EA77E9F-784D-4D39-8365-331788355E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117" y="4422066"/>
            <a:ext cx="3096000" cy="2340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AB2662B-1E4D-4750-BDBF-603B4E9BCD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242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-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84D6-66B7-4884-818C-01EE6FBAB70E}" type="datetime1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D674486-9F3A-447E-AAC0-98D93061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116" y="1769808"/>
            <a:ext cx="2232000" cy="32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88B9ACD-6F2B-4C8D-BCA4-5E8F20AE8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116" y="5380706"/>
            <a:ext cx="2232000" cy="1368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DAC3BFF-C459-4142-9CAF-9123836BF0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66116" y="1769808"/>
            <a:ext cx="2232000" cy="32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8DA0AC54-45AC-4D61-BE61-2B9376D34B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8116" y="1769808"/>
            <a:ext cx="2232000" cy="32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915834D-1A7D-4C89-99CE-00491BB20A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30117" y="1769808"/>
            <a:ext cx="2232000" cy="32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4C12C92-8ADF-4636-817A-861C905C5C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66116" y="5380706"/>
            <a:ext cx="2232000" cy="1368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062623B-59A8-4130-ADFF-9AAD855FA3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98116" y="5380706"/>
            <a:ext cx="2232000" cy="1368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4331429-866C-4079-B20A-49A3F3B231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0117" y="5380706"/>
            <a:ext cx="2232000" cy="1368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4E4A0437-39B7-4E3D-AB84-A6FDD7B1D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908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- Her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5305-E746-49FE-BA46-B79938CAB6D6}" type="datetime1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D674486-9F3A-447E-AAC0-98D93061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116" y="1769808"/>
            <a:ext cx="9828000" cy="3790333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88B9ACD-6F2B-4C8D-BCA4-5E8F20AE8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116" y="5943597"/>
            <a:ext cx="9828000" cy="864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452EDC-3C29-4939-8959-2F65714169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3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- 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F39F-D898-4625-B327-EEE57FC97B34}" type="datetime1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88B9ACD-6F2B-4C8D-BCA4-5E8F20AE8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116" y="1696066"/>
            <a:ext cx="4786042" cy="2484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FB1D548-A0E4-4BCA-9B32-146068BE69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71652" y="1696066"/>
            <a:ext cx="4786042" cy="5112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34AE6826-CE82-4295-9FEA-CD327B4FA6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4116" y="4432066"/>
            <a:ext cx="4786042" cy="237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930A269-A196-4FBD-B27E-EECDF50609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428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- Thre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65DB-1AF1-4DED-B29F-403160DDD7C6}" type="datetime1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88B9ACD-6F2B-4C8D-BCA4-5E8F20AE8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116" y="1696066"/>
            <a:ext cx="4786042" cy="5112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FB1D548-A0E4-4BCA-9B32-146068BE69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71652" y="1696066"/>
            <a:ext cx="4786042" cy="244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705DF2C2-5E56-4F71-93E2-BC0B2BBF5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71652" y="4468066"/>
            <a:ext cx="2232000" cy="23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F3F2DF5F-1952-4735-A729-3E7330A1E0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25694" y="4468066"/>
            <a:ext cx="2232000" cy="23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C86B88-0186-46EF-94F7-B0C00C6443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645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E759-5B92-4F29-ADE5-782F4D9996F2}" type="datetime1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FB1D548-A0E4-4BCA-9B32-146068BE69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117" y="1696066"/>
            <a:ext cx="4786042" cy="5112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705DF2C2-5E56-4F71-93E2-BC0B2BBF5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71652" y="1696066"/>
            <a:ext cx="4786042" cy="244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F3F2DF5F-1952-4735-A729-3E7330A1E0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71652" y="4468066"/>
            <a:ext cx="4786042" cy="23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CE26660-5CEC-4363-B5A8-577FE5DD02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74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7ACF17-D1C5-4686-9157-F4B8758F4619}"/>
              </a:ext>
            </a:extLst>
          </p:cNvPr>
          <p:cNvSpPr/>
          <p:nvPr userDrawn="1"/>
        </p:nvSpPr>
        <p:spPr>
          <a:xfrm>
            <a:off x="-1" y="0"/>
            <a:ext cx="10691813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109" y="3167413"/>
            <a:ext cx="3780000" cy="1080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Subtitle or presenters name and date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6894AC-A6FF-4C78-BD1B-BD484004B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1109" y="1157471"/>
            <a:ext cx="3780000" cy="1800000"/>
          </a:xfrm>
        </p:spPr>
        <p:txBody>
          <a:bodyPr anchor="b"/>
          <a:lstStyle>
            <a:lvl1pPr>
              <a:lnSpc>
                <a:spcPts val="47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58E63-B35B-7640-F4EC-5FE120BB2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08" y="6228854"/>
            <a:ext cx="3623391" cy="6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1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4331-7FDD-4915-B586-58B3413C061A}" type="datetime1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FB1D548-A0E4-4BCA-9B32-146068BE69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117" y="1696066"/>
            <a:ext cx="3492000" cy="5112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705DF2C2-5E56-4F71-93E2-BC0B2BBF5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6938" y="1696066"/>
            <a:ext cx="2230756" cy="244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F3F2DF5F-1952-4735-A729-3E7330A1E0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26938" y="4468066"/>
            <a:ext cx="2230756" cy="23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3EE11B0-D5ED-4908-B9F3-E62214DCCF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30528" y="1696066"/>
            <a:ext cx="3492000" cy="5112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97C9513-00BE-40DB-A417-004CEF5E84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468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3EAA-603D-4BB4-BABA-0D590928F196}" type="datetime1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F3F2DF5F-1952-4735-A729-3E7330A1E0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26938" y="4468066"/>
            <a:ext cx="2230756" cy="23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51AE967-F884-4898-A240-40962046D9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95997" y="4468064"/>
            <a:ext cx="2230756" cy="2340001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8316CAF-DB3B-4993-BDDA-18F10028D8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4117" y="1785784"/>
            <a:ext cx="2230756" cy="2340001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CD021DAE-48F2-4919-A2C6-5A330294F60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65057" y="1785784"/>
            <a:ext cx="2230756" cy="2340001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102303D-79FB-46C3-9036-28BF6D30B98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95996" y="1785784"/>
            <a:ext cx="4761697" cy="2340001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56B74835-8738-4C6E-BB78-7D3178AC9AD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4117" y="4468064"/>
            <a:ext cx="4761697" cy="2340001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CDCECA1-CCEA-47E5-A17F-2132784380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405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B277-53DD-4C70-AF98-927E0C411077}" type="datetime1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BC975EC-24AE-49A8-953D-5E45432B731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34116" y="2468563"/>
            <a:ext cx="2988000" cy="208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540"/>
            </a:lvl1pPr>
          </a:lstStyle>
          <a:p>
            <a:r>
              <a:rPr lang="en-AU" dirty="0"/>
              <a:t>Click on the icon to insert chart</a:t>
            </a:r>
          </a:p>
        </p:txBody>
      </p:sp>
      <p:sp>
        <p:nvSpPr>
          <p:cNvPr id="21" name="Chart Placeholder 7">
            <a:extLst>
              <a:ext uri="{FF2B5EF4-FFF2-40B4-BE49-F238E27FC236}">
                <a16:creationId xmlns:a16="http://schemas.microsoft.com/office/drawing/2014/main" id="{0E92465D-2AB4-45AD-B750-E01C91F0FFE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854117" y="2468563"/>
            <a:ext cx="2988000" cy="20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540"/>
            </a:lvl1pPr>
          </a:lstStyle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on the icon to insert chart</a:t>
            </a:r>
          </a:p>
        </p:txBody>
      </p:sp>
      <p:sp>
        <p:nvSpPr>
          <p:cNvPr id="22" name="Chart Placeholder 7">
            <a:extLst>
              <a:ext uri="{FF2B5EF4-FFF2-40B4-BE49-F238E27FC236}">
                <a16:creationId xmlns:a16="http://schemas.microsoft.com/office/drawing/2014/main" id="{06D34B8A-59B3-4614-93D5-CC1F821F466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7274117" y="2468563"/>
            <a:ext cx="2988000" cy="2088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540"/>
            </a:lvl1pPr>
          </a:lstStyle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on the icon to insert chart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E348791-44AC-46CE-9EAA-8E48DBE74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047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53C0-10D3-4AC0-847E-DEAAC046806A}" type="datetime1">
              <a:rPr lang="en-GB" smtClean="0"/>
              <a:t>16/03/2023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5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7ACF17-D1C5-4686-9157-F4B8758F4619}"/>
              </a:ext>
            </a:extLst>
          </p:cNvPr>
          <p:cNvSpPr/>
          <p:nvPr userDrawn="1"/>
        </p:nvSpPr>
        <p:spPr>
          <a:xfrm>
            <a:off x="-1" y="0"/>
            <a:ext cx="10691813" cy="7559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109" y="3167413"/>
            <a:ext cx="3780000" cy="1080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9pPr>
          </a:lstStyle>
          <a:p>
            <a:r>
              <a:rPr lang="en-AU" dirty="0"/>
              <a:t>Subtitle or presenters name and date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6894AC-A6FF-4C78-BD1B-BD484004B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1109" y="1157471"/>
            <a:ext cx="3780000" cy="1800000"/>
          </a:xfrm>
        </p:spPr>
        <p:txBody>
          <a:bodyPr anchor="b"/>
          <a:lstStyle>
            <a:lvl1pPr>
              <a:lnSpc>
                <a:spcPts val="47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7FBF91A9-4251-422B-A271-4AE8339DC6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50705" y="1767373"/>
            <a:ext cx="4320000" cy="43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612000" tIns="360000" rIns="576000" bIns="360000" anchor="ctr" anchorCtr="0">
            <a:noAutofit/>
          </a:bodyPr>
          <a:lstStyle>
            <a:lvl1pPr algn="l">
              <a:defRPr sz="1543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12708-A054-8714-396D-21AD0E258D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08" y="6228854"/>
            <a:ext cx="3623391" cy="6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placehol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7ACF17-D1C5-4686-9157-F4B8758F4619}"/>
              </a:ext>
            </a:extLst>
          </p:cNvPr>
          <p:cNvSpPr/>
          <p:nvPr userDrawn="1"/>
        </p:nvSpPr>
        <p:spPr>
          <a:xfrm>
            <a:off x="-1" y="0"/>
            <a:ext cx="10691813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109" y="3167413"/>
            <a:ext cx="3780000" cy="1080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Subtitle or presenters name and date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6894AC-A6FF-4C78-BD1B-BD484004B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1109" y="1157471"/>
            <a:ext cx="3780000" cy="1800000"/>
          </a:xfrm>
        </p:spPr>
        <p:txBody>
          <a:bodyPr anchor="b"/>
          <a:lstStyle>
            <a:lvl1pPr>
              <a:lnSpc>
                <a:spcPts val="47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B62AF767-3E9C-40CC-8922-4BCE900A94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50705" y="1767373"/>
            <a:ext cx="4320000" cy="43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612000" tIns="360000" rIns="576000" bIns="360000" anchor="ctr" anchorCtr="0">
            <a:noAutofit/>
          </a:bodyPr>
          <a:lstStyle>
            <a:lvl1pPr algn="l">
              <a:defRPr sz="1543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51653-BBAC-EE6F-FF0B-01F808C97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08" y="6228854"/>
            <a:ext cx="3623391" cy="6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5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4117" y="1696067"/>
            <a:ext cx="9828000" cy="51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814E-207F-45AE-AAE8-7BF5F9CE53FF}" type="datetime1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D313CD-3119-4736-8719-1C225E1DA5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47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4119" y="1696067"/>
            <a:ext cx="4752000" cy="51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1E0-E2DB-4ED1-A647-079B434B153B}" type="datetime1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A163C4F-3C90-4CCC-8CFB-6099A8025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0119" y="1696067"/>
            <a:ext cx="4752000" cy="511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D893A0-244B-45FC-A3D9-42ACEFC3A6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68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4119" y="1696067"/>
            <a:ext cx="6120000" cy="51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9276-8E00-4CD9-B817-130C21D21FCD}" type="datetime1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6637B3-A65B-4144-A1AB-1ADA96F694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65694" y="1696066"/>
            <a:ext cx="3492000" cy="5112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E02B4FB-1082-4EB7-B7CD-BB1D326A9C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39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42117" y="1696067"/>
            <a:ext cx="6120000" cy="51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3537-61C2-4E6F-B9CA-1EF996256DC2}" type="datetime1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6637B3-A65B-4144-A1AB-1ADA96F694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117" y="1696066"/>
            <a:ext cx="3492000" cy="5112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FB2399-92D5-4923-849B-75C7E0E784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06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EDF0-3E2C-42FF-AC29-BFE8D9A017F4}" type="datetime1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6637B3-A65B-4144-A1AB-1ADA96F694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116" y="1696066"/>
            <a:ext cx="9827999" cy="5112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F19443A-8E44-44B7-850E-51048DB8CD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60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B26038D-2382-1B65-C7B9-DA362AAAA8E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19" y="7018814"/>
            <a:ext cx="437352" cy="2106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119" y="390909"/>
            <a:ext cx="9828000" cy="57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119" y="1695667"/>
            <a:ext cx="4849085" cy="47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636" y="6956597"/>
            <a:ext cx="2266302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0DD0480-6DAB-46C3-84EC-F553AEE2BA8E}" type="datetime1">
              <a:rPr lang="en-GB" smtClean="0"/>
              <a:t>16/03/2023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119" y="6956597"/>
            <a:ext cx="52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Understanding Green Star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3813" y="6956597"/>
            <a:ext cx="648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47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7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8" r:id="rId14"/>
    <p:sldLayoutId id="2147483687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6" r:id="rId22"/>
    <p:sldLayoutId id="2147483655" r:id="rId23"/>
  </p:sldLayoutIdLst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288000" indent="-288000" algn="l" defTabSz="1007943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1007943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1007943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00" indent="-288000" algn="l" defTabSz="1007943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576000" indent="-288000" algn="l" defTabSz="1007943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bg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88000" algn="l" defTabSz="1007943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tx2"/>
        </a:buClr>
        <a:buFont typeface="+mj-lt"/>
        <a:buAutoNum type="roman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007943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built.luciditysoftware.com.au/inform/manageinformformrecord/subpageedit/id/268315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E636E91-AAC2-4E14-99E3-CD2039EE0B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For Subcontractors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5628AC-F877-469B-91E7-B8BFE830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109" y="1157471"/>
            <a:ext cx="8340878" cy="1800000"/>
          </a:xfrm>
        </p:spPr>
        <p:txBody>
          <a:bodyPr/>
          <a:lstStyle/>
          <a:p>
            <a:r>
              <a:rPr lang="en-AU" dirty="0"/>
              <a:t>Understanding Green Star</a:t>
            </a:r>
            <a:br>
              <a:rPr lang="en-AU" dirty="0"/>
            </a:br>
            <a:r>
              <a:rPr lang="en-AU" dirty="0"/>
              <a:t>Buildings</a:t>
            </a:r>
          </a:p>
        </p:txBody>
      </p:sp>
    </p:spTree>
    <p:extLst>
      <p:ext uri="{BB962C8B-B14F-4D97-AF65-F5344CB8AC3E}">
        <p14:creationId xmlns:p14="http://schemas.microsoft.com/office/powerpoint/2010/main" val="275733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0854DEE-A09E-4778-BEE5-31A6CCD9E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94" y="476250"/>
            <a:ext cx="9828000" cy="1317723"/>
          </a:xfrm>
        </p:spPr>
        <p:txBody>
          <a:bodyPr/>
          <a:lstStyle/>
          <a:p>
            <a:r>
              <a:rPr lang="en-AU" dirty="0"/>
              <a:t>Toxins: VOCs</a:t>
            </a:r>
            <a:br>
              <a:rPr lang="en-AU" dirty="0"/>
            </a:b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6B3E2-39CA-47D0-8AAF-B9F8E20A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119" y="6956597"/>
            <a:ext cx="5220000" cy="360000"/>
          </a:xfrm>
        </p:spPr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D3639-BF21-44FA-AA4F-0DE81896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3813" y="6956597"/>
            <a:ext cx="648000" cy="360000"/>
          </a:xfrm>
        </p:spPr>
        <p:txBody>
          <a:bodyPr/>
          <a:lstStyle/>
          <a:p>
            <a:fld id="{F5AEA0E0-5CC6-4BD0-905C-A0021E41943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1E861-B543-1613-BD9D-773EAD4756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694" y="1819285"/>
            <a:ext cx="6133338" cy="51120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1800" b="1" dirty="0"/>
              <a:t>What are VOCs? </a:t>
            </a:r>
            <a:r>
              <a:rPr lang="en-AU" sz="1800" dirty="0"/>
              <a:t>Volatile organic compounds - chemicals that are emitted as gases from certain materials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1800" dirty="0"/>
              <a:t>Noticeable as a strong smell commonly emitted by glues and paints, which can result in negative health effects 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285750" indent="-28575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We must </a:t>
            </a:r>
            <a:r>
              <a:rPr lang="en-US" sz="1800" b="1" dirty="0">
                <a:cs typeface="Arial" panose="020B0604020202020204" pitchFamily="34" charset="0"/>
              </a:rPr>
              <a:t>track carpets, sealants adhesives and paints </a:t>
            </a:r>
            <a:r>
              <a:rPr lang="en-US" sz="1800" dirty="0">
                <a:cs typeface="Arial" panose="020B0604020202020204" pitchFamily="34" charset="0"/>
              </a:rPr>
              <a:t>applied onsite within the building envelope (Excluded: Outside or carpark applications, temp works, pipe cements)</a:t>
            </a:r>
          </a:p>
          <a:p>
            <a:pPr fontAlgn="base">
              <a:lnSpc>
                <a:spcPct val="150000"/>
              </a:lnSpc>
              <a:buClr>
                <a:schemeClr val="tx2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</a:pPr>
            <a:endParaRPr lang="en-AU" dirty="0"/>
          </a:p>
          <a:p>
            <a:pPr>
              <a:buClr>
                <a:schemeClr val="tx2"/>
              </a:buClr>
            </a:pPr>
            <a:endParaRPr lang="en-AU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543F4F4-AAD5-66AF-C755-20EA4C1261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7233" r="27233"/>
          <a:stretch>
            <a:fillRect/>
          </a:stretch>
        </p:blipFill>
        <p:spPr>
          <a:xfrm flipH="1">
            <a:off x="6884129" y="1597742"/>
            <a:ext cx="3373565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2C981-3D58-9F8D-5882-43C94799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9AF7F-B95C-6208-AB4C-8597C239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11</a:t>
            </a:fld>
            <a:endParaRPr lang="en-GB"/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9271C710-D46D-C692-6739-0287A088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94" y="275467"/>
            <a:ext cx="9828000" cy="12354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Toxins: Formaldehyde</a:t>
            </a:r>
            <a:br>
              <a:rPr lang="en-AU" dirty="0"/>
            </a:br>
            <a:endParaRPr lang="en-AU" dirty="0"/>
          </a:p>
        </p:txBody>
      </p:sp>
      <p:pic>
        <p:nvPicPr>
          <p:cNvPr id="9" name="Picture Placeholder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73E025BD-D3DF-BFC8-CE7E-310A1788C0F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" b="1226"/>
          <a:stretch>
            <a:fillRect/>
          </a:stretch>
        </p:blipFill>
        <p:spPr>
          <a:xfrm>
            <a:off x="6628441" y="1418784"/>
            <a:ext cx="3429191" cy="5020054"/>
          </a:xfr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5C7C24C-5FC2-5A69-7BE2-F44F8C93FBB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695" y="1418784"/>
            <a:ext cx="5498915" cy="5689939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As with VOC’s, formaldehyde is a strong smelling chemical commonly found in the glue used in engineered wood products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We must track </a:t>
            </a:r>
            <a:r>
              <a:rPr lang="en-US" sz="2000" b="1" dirty="0">
                <a:cs typeface="Arial" panose="020B0604020202020204" pitchFamily="34" charset="0"/>
              </a:rPr>
              <a:t>MDF, plywood, particleboard, LVL, HPL, compact laminate, decorative overlaid wood panels </a:t>
            </a:r>
            <a:r>
              <a:rPr lang="en-US" sz="2000" dirty="0">
                <a:cs typeface="Arial" panose="020B0604020202020204" pitchFamily="34" charset="0"/>
              </a:rPr>
              <a:t>(Excluded: timber veneers, formwork, carpark applications)</a:t>
            </a:r>
          </a:p>
          <a:p>
            <a:pPr fontAlgn="base">
              <a:lnSpc>
                <a:spcPct val="150000"/>
              </a:lnSpc>
              <a:buClr>
                <a:schemeClr val="tx2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</a:pPr>
            <a:endParaRPr lang="en-AU" dirty="0"/>
          </a:p>
          <a:p>
            <a:pPr>
              <a:buClr>
                <a:schemeClr val="tx2"/>
              </a:buClr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966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0854DEE-A09E-4778-BEE5-31A6CCD9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Responsible Structure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6B3E2-39CA-47D0-8AAF-B9F8E20A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119" y="6956597"/>
            <a:ext cx="5220000" cy="360000"/>
          </a:xfrm>
        </p:spPr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D3639-BF21-44FA-AA4F-0DE81896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3813" y="6956597"/>
            <a:ext cx="648000" cy="360000"/>
          </a:xfrm>
        </p:spPr>
        <p:txBody>
          <a:bodyPr/>
          <a:lstStyle/>
          <a:p>
            <a:fld id="{F5AEA0E0-5CC6-4BD0-905C-A0021E41943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1E861-B543-1613-BD9D-773EAD4756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0494" y="945527"/>
            <a:ext cx="6336000" cy="6349688"/>
          </a:xfrm>
        </p:spPr>
        <p:txBody>
          <a:bodyPr/>
          <a:lstStyle/>
          <a:p>
            <a:pPr fontAlgn="base">
              <a:lnSpc>
                <a:spcPct val="150000"/>
              </a:lnSpc>
              <a:buClr>
                <a:schemeClr val="tx2"/>
              </a:buClr>
            </a:pPr>
            <a:r>
              <a:rPr lang="en-US" sz="2000" dirty="0">
                <a:cs typeface="Arial" panose="020B0604020202020204" pitchFamily="34" charset="0"/>
              </a:rPr>
              <a:t>Structure trades involved (not limited to):</a:t>
            </a: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Structural Steel</a:t>
            </a: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Concrete Supply &amp; Place</a:t>
            </a: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Reinforcement</a:t>
            </a: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Mass Timber </a:t>
            </a:r>
          </a:p>
          <a:p>
            <a:pPr marL="342900" lvl="8" indent="-342900" fontAlgn="base">
              <a:lnSpc>
                <a:spcPct val="150000"/>
              </a:lnSpc>
            </a:pPr>
            <a:endParaRPr lang="en-AU" sz="1000" dirty="0"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buClr>
                <a:schemeClr val="tx2"/>
              </a:buClr>
            </a:pPr>
            <a:r>
              <a:rPr lang="en-AU" sz="2000" b="1" dirty="0">
                <a:cs typeface="Arial" panose="020B0604020202020204" pitchFamily="34" charset="0"/>
              </a:rPr>
              <a:t>At least 50% </a:t>
            </a:r>
            <a:r>
              <a:rPr lang="en-AU" sz="2000" dirty="0">
                <a:cs typeface="Arial" panose="020B0604020202020204" pitchFamily="34" charset="0"/>
              </a:rPr>
              <a:t>of all structural components must have one of the following certifications:</a:t>
            </a:r>
          </a:p>
          <a:p>
            <a:pPr marL="573750" lvl="2" indent="-285750" fontAlgn="base">
              <a:lnSpc>
                <a:spcPct val="150000"/>
              </a:lnSpc>
            </a:pPr>
            <a:r>
              <a:rPr lang="en-US" sz="2000" dirty="0">
                <a:cs typeface="Arial" panose="020B0604020202020204" pitchFamily="34" charset="0"/>
              </a:rPr>
              <a:t>C</a:t>
            </a:r>
            <a:r>
              <a:rPr lang="en-AU" sz="2000" dirty="0" err="1">
                <a:cs typeface="Arial" panose="020B0604020202020204" pitchFamily="34" charset="0"/>
              </a:rPr>
              <a:t>radle</a:t>
            </a:r>
            <a:r>
              <a:rPr lang="en-AU" sz="2000" dirty="0">
                <a:cs typeface="Arial" panose="020B0604020202020204" pitchFamily="34" charset="0"/>
              </a:rPr>
              <a:t> to Cradle Certified Version 4.0</a:t>
            </a:r>
          </a:p>
          <a:p>
            <a:pPr marL="573750" lvl="2" indent="-285750" fontAlgn="base">
              <a:lnSpc>
                <a:spcPct val="150000"/>
              </a:lnSpc>
            </a:pPr>
            <a:r>
              <a:rPr lang="en-AU" sz="2000" dirty="0">
                <a:cs typeface="Arial" panose="020B0604020202020204" pitchFamily="34" charset="0"/>
              </a:rPr>
              <a:t>FSC Certification</a:t>
            </a:r>
          </a:p>
          <a:p>
            <a:pPr marL="573750" lvl="2" indent="-285750" fontAlgn="base">
              <a:lnSpc>
                <a:spcPct val="150000"/>
              </a:lnSpc>
            </a:pPr>
            <a:r>
              <a:rPr lang="en-AU" sz="2000" dirty="0">
                <a:cs typeface="Arial" panose="020B0604020202020204" pitchFamily="34" charset="0"/>
              </a:rPr>
              <a:t>GECA</a:t>
            </a:r>
          </a:p>
          <a:p>
            <a:pPr marL="630900" lvl="2" indent="-342900" fontAlgn="base">
              <a:lnSpc>
                <a:spcPct val="150000"/>
              </a:lnSpc>
            </a:pPr>
            <a:r>
              <a:rPr lang="en-US" sz="2000" dirty="0">
                <a:cs typeface="Arial" panose="020B0604020202020204" pitchFamily="34" charset="0"/>
              </a:rPr>
              <a:t>or other recognized certification</a:t>
            </a:r>
          </a:p>
          <a:p>
            <a:pPr fontAlgn="base">
              <a:lnSpc>
                <a:spcPct val="150000"/>
              </a:lnSpc>
              <a:buClr>
                <a:schemeClr val="tx2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08D5E-12A4-98DC-C02D-78872C7A3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00" y="1162896"/>
            <a:ext cx="3486522" cy="2616942"/>
          </a:xfrm>
          <a:prstGeom prst="rect">
            <a:avLst/>
          </a:prstGeom>
        </p:spPr>
      </p:pic>
      <p:pic>
        <p:nvPicPr>
          <p:cNvPr id="8194" name="Picture 2" descr="GECA | Humanitix">
            <a:extLst>
              <a:ext uri="{FF2B5EF4-FFF2-40B4-BE49-F238E27FC236}">
                <a16:creationId xmlns:a16="http://schemas.microsoft.com/office/drawing/2014/main" id="{595D7D80-5FA5-2484-485A-764E09018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84"/>
          <a:stretch/>
        </p:blipFill>
        <p:spPr bwMode="auto">
          <a:xfrm>
            <a:off x="1041083" y="4432877"/>
            <a:ext cx="2049988" cy="207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8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0854DEE-A09E-4778-BEE5-31A6CCD9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Responsible Envelope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6B3E2-39CA-47D0-8AAF-B9F8E20A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119" y="6956597"/>
            <a:ext cx="5220000" cy="360000"/>
          </a:xfrm>
        </p:spPr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D3639-BF21-44FA-AA4F-0DE81896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3813" y="6956597"/>
            <a:ext cx="648000" cy="360000"/>
          </a:xfrm>
        </p:spPr>
        <p:txBody>
          <a:bodyPr/>
          <a:lstStyle/>
          <a:p>
            <a:fld id="{F5AEA0E0-5CC6-4BD0-905C-A0021E41943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1E861-B543-1613-BD9D-773EAD4756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694" y="966909"/>
            <a:ext cx="6336000" cy="5112000"/>
          </a:xfrm>
        </p:spPr>
        <p:txBody>
          <a:bodyPr/>
          <a:lstStyle/>
          <a:p>
            <a:pPr fontAlgn="base">
              <a:lnSpc>
                <a:spcPct val="150000"/>
              </a:lnSpc>
              <a:buClr>
                <a:srgbClr val="F4633A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58355EF-1699-B9FB-4F26-6993F36680DE}"/>
              </a:ext>
            </a:extLst>
          </p:cNvPr>
          <p:cNvSpPr txBox="1">
            <a:spLocks/>
          </p:cNvSpPr>
          <p:nvPr/>
        </p:nvSpPr>
        <p:spPr>
          <a:xfrm>
            <a:off x="429694" y="1480766"/>
            <a:ext cx="9828000" cy="61856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00" indent="-28800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28800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+mj-lt"/>
              <a:buAutoNum type="roman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2000" b="0" i="0" u="none" strike="noStrike" baseline="0" dirty="0">
                <a:solidFill>
                  <a:srgbClr val="000000"/>
                </a:solidFill>
              </a:rPr>
              <a:t>The envelope </a:t>
            </a:r>
            <a:r>
              <a:rPr lang="en-AU" sz="2000" dirty="0">
                <a:solidFill>
                  <a:srgbClr val="000000"/>
                </a:solidFill>
              </a:rPr>
              <a:t>includes</a:t>
            </a:r>
            <a:r>
              <a:rPr lang="en-AU" sz="2000" b="0" i="0" u="none" strike="noStrike" baseline="0" dirty="0">
                <a:solidFill>
                  <a:srgbClr val="000000"/>
                </a:solidFill>
              </a:rPr>
              <a:t> the façade, external shading and insulation, suspended slabs</a:t>
            </a:r>
            <a:r>
              <a:rPr lang="en-AU" sz="2000" dirty="0">
                <a:solidFill>
                  <a:srgbClr val="000000"/>
                </a:solidFill>
              </a:rPr>
              <a:t> and </a:t>
            </a:r>
            <a:r>
              <a:rPr lang="en-AU" sz="2000" b="0" i="0" u="none" strike="noStrike" baseline="0" dirty="0">
                <a:solidFill>
                  <a:srgbClr val="000000"/>
                </a:solidFill>
              </a:rPr>
              <a:t>roofing.</a:t>
            </a:r>
          </a:p>
          <a:p>
            <a:pPr marL="285750" indent="-28575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AU" sz="2000" b="0" i="0" u="none" strike="noStrike" baseline="0" dirty="0">
              <a:solidFill>
                <a:srgbClr val="000000"/>
              </a:solidFill>
            </a:endParaRPr>
          </a:p>
          <a:p>
            <a:pPr marL="285750" indent="-28575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2000" b="1" i="0" u="none" strike="noStrike" baseline="0" dirty="0">
                <a:solidFill>
                  <a:srgbClr val="000000"/>
                </a:solidFill>
              </a:rPr>
              <a:t>At least 30% by cost </a:t>
            </a:r>
            <a:r>
              <a:rPr lang="en-AU" sz="2000" b="0" i="0" u="none" strike="noStrike" baseline="0" dirty="0">
                <a:solidFill>
                  <a:srgbClr val="000000"/>
                </a:solidFill>
              </a:rPr>
              <a:t>of all products in the building envelope must have </a:t>
            </a:r>
            <a:r>
              <a:rPr lang="en-AU" sz="2000" dirty="0">
                <a:cs typeface="Arial" panose="020B0604020202020204" pitchFamily="34" charset="0"/>
              </a:rPr>
              <a:t>one of the following certifications:</a:t>
            </a:r>
            <a:endParaRPr lang="en-AU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861750" lvl="3" indent="-285750" fontAlgn="base">
              <a:lnSpc>
                <a:spcPct val="150000"/>
              </a:lnSpc>
            </a:pPr>
            <a:r>
              <a:rPr lang="en-US" sz="2000" dirty="0">
                <a:cs typeface="Arial" panose="020B0604020202020204" pitchFamily="34" charset="0"/>
              </a:rPr>
              <a:t>C</a:t>
            </a:r>
            <a:r>
              <a:rPr lang="en-AU" sz="2000" dirty="0" err="1">
                <a:cs typeface="Arial" panose="020B0604020202020204" pitchFamily="34" charset="0"/>
              </a:rPr>
              <a:t>radle</a:t>
            </a:r>
            <a:r>
              <a:rPr lang="en-AU" sz="2000" dirty="0">
                <a:cs typeface="Arial" panose="020B0604020202020204" pitchFamily="34" charset="0"/>
              </a:rPr>
              <a:t> to Cradle Certified Version 4.0</a:t>
            </a:r>
          </a:p>
          <a:p>
            <a:pPr marL="861750" lvl="3" indent="-285750" fontAlgn="base">
              <a:lnSpc>
                <a:spcPct val="150000"/>
              </a:lnSpc>
            </a:pPr>
            <a:r>
              <a:rPr lang="en-AU" sz="2000" dirty="0">
                <a:cs typeface="Arial" panose="020B0604020202020204" pitchFamily="34" charset="0"/>
              </a:rPr>
              <a:t>GECA</a:t>
            </a:r>
          </a:p>
          <a:p>
            <a:pPr marL="861750" lvl="3" indent="-285750" fontAlgn="base">
              <a:lnSpc>
                <a:spcPct val="150000"/>
              </a:lnSpc>
            </a:pPr>
            <a:r>
              <a:rPr lang="en-AU" sz="2000" dirty="0" err="1">
                <a:cs typeface="Arial" panose="020B0604020202020204" pitchFamily="34" charset="0"/>
              </a:rPr>
              <a:t>GreenRate</a:t>
            </a:r>
            <a:r>
              <a:rPr lang="en-AU" sz="2000" dirty="0">
                <a:cs typeface="Arial" panose="020B0604020202020204" pitchFamily="34" charset="0"/>
              </a:rPr>
              <a:t> Level A</a:t>
            </a:r>
          </a:p>
          <a:p>
            <a:pPr marL="918900" lvl="3" indent="-342900" fontAlgn="base">
              <a:lnSpc>
                <a:spcPct val="150000"/>
              </a:lnSpc>
            </a:pPr>
            <a:r>
              <a:rPr lang="en-US" sz="2000" dirty="0">
                <a:cs typeface="Arial" panose="020B0604020202020204" pitchFamily="34" charset="0"/>
              </a:rPr>
              <a:t>or other recognized certification</a:t>
            </a:r>
          </a:p>
          <a:p>
            <a:pPr marL="573750" lvl="2" indent="-285750" fontAlgn="base">
              <a:lnSpc>
                <a:spcPct val="150000"/>
              </a:lnSpc>
            </a:pPr>
            <a:endParaRPr lang="en-US" sz="2000" dirty="0"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buClr>
                <a:schemeClr val="tx2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317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1E861-B543-1613-BD9D-773EAD47569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  <a:buClr>
                <a:srgbClr val="F4633A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0854DEE-A09E-4778-BEE5-31A6CCD9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Responsible Systems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6B3E2-39CA-47D0-8AAF-B9F8E20A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D3639-BF21-44FA-AA4F-0DE81896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C5ADA-43C6-BED1-868F-1303FD0E0E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cs typeface="Arial" panose="020B0604020202020204" pitchFamily="34" charset="0"/>
              </a:rPr>
              <a:t>Involved trades (not limited to):</a:t>
            </a:r>
          </a:p>
          <a:p>
            <a:endParaRPr lang="en-US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D149B56-CC87-675F-3F6B-777B047ED8AE}"/>
              </a:ext>
            </a:extLst>
          </p:cNvPr>
          <p:cNvSpPr txBox="1">
            <a:spLocks/>
          </p:cNvSpPr>
          <p:nvPr/>
        </p:nvSpPr>
        <p:spPr>
          <a:xfrm>
            <a:off x="429694" y="1619436"/>
            <a:ext cx="9933506" cy="55493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00" indent="-28800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28800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+mj-lt"/>
              <a:buAutoNum type="roman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fontAlgn="base">
              <a:lnSpc>
                <a:spcPct val="150000"/>
              </a:lnSpc>
            </a:pPr>
            <a:r>
              <a:rPr lang="en-US" dirty="0">
                <a:cs typeface="Arial" panose="020B0604020202020204" pitchFamily="34" charset="0"/>
              </a:rPr>
              <a:t>Mechanical</a:t>
            </a:r>
          </a:p>
          <a:p>
            <a:pPr marL="342900" lvl="2" indent="-342900" fontAlgn="base">
              <a:lnSpc>
                <a:spcPct val="150000"/>
              </a:lnSpc>
            </a:pPr>
            <a:r>
              <a:rPr lang="en-US" dirty="0">
                <a:cs typeface="Arial" panose="020B0604020202020204" pitchFamily="34" charset="0"/>
              </a:rPr>
              <a:t>Electrical</a:t>
            </a:r>
          </a:p>
          <a:p>
            <a:pPr marL="342900" lvl="2" indent="-342900" fontAlgn="base">
              <a:lnSpc>
                <a:spcPct val="150000"/>
              </a:lnSpc>
            </a:pPr>
            <a:r>
              <a:rPr lang="en-US" dirty="0">
                <a:cs typeface="Arial" panose="020B0604020202020204" pitchFamily="34" charset="0"/>
              </a:rPr>
              <a:t>Fire</a:t>
            </a:r>
          </a:p>
          <a:p>
            <a:pPr marL="342900" lvl="2" indent="-342900" fontAlgn="base">
              <a:lnSpc>
                <a:spcPct val="150000"/>
              </a:lnSpc>
            </a:pPr>
            <a:r>
              <a:rPr lang="en-US" dirty="0">
                <a:cs typeface="Arial" panose="020B0604020202020204" pitchFamily="34" charset="0"/>
              </a:rPr>
              <a:t>Hydraulic </a:t>
            </a:r>
          </a:p>
          <a:p>
            <a:pPr marL="342900" lvl="2" indent="-342900" fontAlgn="base">
              <a:lnSpc>
                <a:spcPct val="150000"/>
              </a:lnSpc>
            </a:pPr>
            <a:r>
              <a:rPr lang="en-US" dirty="0">
                <a:cs typeface="Arial" panose="020B0604020202020204" pitchFamily="34" charset="0"/>
              </a:rPr>
              <a:t>Vertical transport (lifts)</a:t>
            </a:r>
          </a:p>
          <a:p>
            <a:pPr marL="285750" indent="-28575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AU" sz="2000" b="1" i="0" u="none" strike="noStrike" baseline="0" dirty="0">
              <a:solidFill>
                <a:srgbClr val="000000"/>
              </a:solidFill>
            </a:endParaRPr>
          </a:p>
          <a:p>
            <a:pPr fontAlgn="base">
              <a:lnSpc>
                <a:spcPct val="150000"/>
              </a:lnSpc>
              <a:buClr>
                <a:schemeClr val="tx2"/>
              </a:buClr>
            </a:pPr>
            <a:r>
              <a:rPr lang="en-AU" sz="2000" b="1" dirty="0">
                <a:solidFill>
                  <a:srgbClr val="000000"/>
                </a:solidFill>
              </a:rPr>
              <a:t>At least 20</a:t>
            </a:r>
            <a:r>
              <a:rPr lang="en-AU" sz="2000" b="1" i="0" u="none" strike="noStrike" baseline="0" dirty="0">
                <a:solidFill>
                  <a:srgbClr val="000000"/>
                </a:solidFill>
              </a:rPr>
              <a:t>% </a:t>
            </a:r>
            <a:r>
              <a:rPr lang="en-AU" sz="2000" b="0" i="0" u="none" strike="noStrike" baseline="0" dirty="0">
                <a:solidFill>
                  <a:srgbClr val="000000"/>
                </a:solidFill>
              </a:rPr>
              <a:t>of all active building systems must have </a:t>
            </a:r>
            <a:r>
              <a:rPr lang="en-AU" sz="2000" dirty="0">
                <a:cs typeface="Arial" panose="020B0604020202020204" pitchFamily="34" charset="0"/>
              </a:rPr>
              <a:t>one of the following certifications:</a:t>
            </a:r>
            <a:endParaRPr lang="en-AU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lvl="2" indent="-342900" fontAlgn="base">
              <a:lnSpc>
                <a:spcPct val="150000"/>
              </a:lnSpc>
            </a:pPr>
            <a:r>
              <a:rPr lang="en-AU" dirty="0">
                <a:cs typeface="Arial" panose="020B0604020202020204" pitchFamily="34" charset="0"/>
              </a:rPr>
              <a:t>Climate Active Carbon Neutral for Products &amp; Services</a:t>
            </a:r>
          </a:p>
          <a:p>
            <a:pPr marL="342900" lvl="2" indent="-342900" fontAlgn="base">
              <a:lnSpc>
                <a:spcPct val="150000"/>
              </a:lnSpc>
            </a:pPr>
            <a:r>
              <a:rPr lang="en-AU" dirty="0">
                <a:cs typeface="Arial" panose="020B0604020202020204" pitchFamily="34" charset="0"/>
              </a:rPr>
              <a:t>Declare 2.0 Red List Free</a:t>
            </a:r>
          </a:p>
          <a:p>
            <a:pPr marL="342900" lvl="2" indent="-342900" fontAlgn="base">
              <a:lnSpc>
                <a:spcPct val="150000"/>
              </a:lnSpc>
            </a:pPr>
            <a:r>
              <a:rPr lang="en-US" dirty="0">
                <a:cs typeface="Arial" panose="020B0604020202020204" pitchFamily="34" charset="0"/>
              </a:rPr>
              <a:t>GECA</a:t>
            </a:r>
          </a:p>
          <a:p>
            <a:pPr marL="342900" lvl="2" indent="-342900" fontAlgn="base">
              <a:lnSpc>
                <a:spcPct val="150000"/>
              </a:lnSpc>
            </a:pPr>
            <a:r>
              <a:rPr lang="en-US" dirty="0">
                <a:cs typeface="Arial" panose="020B0604020202020204" pitchFamily="34" charset="0"/>
              </a:rPr>
              <a:t>or other recognized certification</a:t>
            </a:r>
          </a:p>
          <a:p>
            <a:pPr>
              <a:buClr>
                <a:schemeClr val="tx2"/>
              </a:buClr>
            </a:pPr>
            <a:endParaRPr lang="en-AU" dirty="0"/>
          </a:p>
        </p:txBody>
      </p:sp>
      <p:pic>
        <p:nvPicPr>
          <p:cNvPr id="10242" name="Picture 2" descr="The Evolution of Mechanical Room Design | phcppros">
            <a:extLst>
              <a:ext uri="{FF2B5EF4-FFF2-40B4-BE49-F238E27FC236}">
                <a16:creationId xmlns:a16="http://schemas.microsoft.com/office/drawing/2014/main" id="{70526DCE-8A1F-5F45-95BE-961F2663C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110" y="861817"/>
            <a:ext cx="4159618" cy="276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52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1E861-B543-1613-BD9D-773EAD47569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  <a:buClr>
                <a:srgbClr val="F4633A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0854DEE-A09E-4778-BEE5-31A6CCD9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Responsible Finishes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6B3E2-39CA-47D0-8AAF-B9F8E20A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Understanding Green Star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27DC497-5CA6-B35C-A413-3D975C2FF854}"/>
              </a:ext>
            </a:extLst>
          </p:cNvPr>
          <p:cNvSpPr txBox="1">
            <a:spLocks/>
          </p:cNvSpPr>
          <p:nvPr/>
        </p:nvSpPr>
        <p:spPr>
          <a:xfrm>
            <a:off x="508106" y="1043435"/>
            <a:ext cx="5146013" cy="56257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00" indent="-28800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28800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+mj-lt"/>
              <a:buAutoNum type="roman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07943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  <a:buClr>
                <a:schemeClr val="tx2"/>
              </a:buClr>
            </a:pPr>
            <a:r>
              <a:rPr lang="en-AU" sz="2000" b="1" i="0" u="none" strike="noStrike" baseline="0" dirty="0">
                <a:solidFill>
                  <a:srgbClr val="000000"/>
                </a:solidFill>
              </a:rPr>
              <a:t>At least 40% </a:t>
            </a:r>
            <a:r>
              <a:rPr lang="en-AU" sz="2000" i="0" u="none" strike="noStrike" baseline="0" dirty="0">
                <a:solidFill>
                  <a:srgbClr val="000000"/>
                </a:solidFill>
              </a:rPr>
              <a:t>of all internal building finishes must have </a:t>
            </a:r>
            <a:r>
              <a:rPr lang="en-AU" sz="2000" dirty="0">
                <a:cs typeface="Arial" panose="020B0604020202020204" pitchFamily="34" charset="0"/>
              </a:rPr>
              <a:t>one of the following certifications:</a:t>
            </a:r>
            <a:endParaRPr lang="en-AU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lvl="2" indent="-342900" fontAlgn="base">
              <a:lnSpc>
                <a:spcPct val="150000"/>
              </a:lnSpc>
            </a:pPr>
            <a:r>
              <a:rPr lang="en-AU" dirty="0">
                <a:cs typeface="Arial" panose="020B0604020202020204" pitchFamily="34" charset="0"/>
              </a:rPr>
              <a:t>Declare 2.0 Red List Free</a:t>
            </a:r>
          </a:p>
          <a:p>
            <a:pPr marL="342900" lvl="2" indent="-342900" fontAlgn="base">
              <a:lnSpc>
                <a:spcPct val="150000"/>
              </a:lnSpc>
            </a:pPr>
            <a:r>
              <a:rPr lang="en-AU" dirty="0">
                <a:cs typeface="Arial" panose="020B0604020202020204" pitchFamily="34" charset="0"/>
              </a:rPr>
              <a:t>Cradle to Cradle Certified Version 4.0</a:t>
            </a:r>
          </a:p>
          <a:p>
            <a:pPr marL="342900" lvl="2" indent="-342900" fontAlgn="base">
              <a:lnSpc>
                <a:spcPct val="150000"/>
              </a:lnSpc>
            </a:pPr>
            <a:r>
              <a:rPr lang="en-US" dirty="0">
                <a:cs typeface="Arial" panose="020B0604020202020204" pitchFamily="34" charset="0"/>
              </a:rPr>
              <a:t>GECA</a:t>
            </a:r>
          </a:p>
          <a:p>
            <a:pPr marL="342900" lvl="2" indent="-342900" fontAlgn="base">
              <a:lnSpc>
                <a:spcPct val="150000"/>
              </a:lnSpc>
            </a:pPr>
            <a:r>
              <a:rPr lang="en-US" dirty="0">
                <a:cs typeface="Arial" panose="020B0604020202020204" pitchFamily="34" charset="0"/>
              </a:rPr>
              <a:t>or other recognized certification</a:t>
            </a:r>
          </a:p>
          <a:p>
            <a:pPr fontAlgn="base">
              <a:lnSpc>
                <a:spcPct val="150000"/>
              </a:lnSpc>
              <a:buClr>
                <a:schemeClr val="tx2"/>
              </a:buClr>
            </a:pPr>
            <a:r>
              <a:rPr lang="en-US" sz="2000" dirty="0">
                <a:cs typeface="Arial" panose="020B0604020202020204" pitchFamily="34" charset="0"/>
              </a:rPr>
              <a:t>Involved trades (not limited to):</a:t>
            </a: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Partitions &amp; Ceilings</a:t>
            </a: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Painting</a:t>
            </a: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Doors</a:t>
            </a: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Joinery </a:t>
            </a: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Flooring</a:t>
            </a:r>
            <a:endParaRPr lang="en-US" sz="2000" dirty="0"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buClr>
                <a:schemeClr val="tx2"/>
              </a:buClr>
            </a:pPr>
            <a:endParaRPr lang="en-US" sz="2000" dirty="0"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</a:pPr>
            <a:endParaRPr lang="en-AU" dirty="0"/>
          </a:p>
        </p:txBody>
      </p:sp>
      <p:pic>
        <p:nvPicPr>
          <p:cNvPr id="7" name="Picture 6" descr="A picture containing outdoor, building, road, street&#10;&#10;Description automatically generated">
            <a:extLst>
              <a:ext uri="{FF2B5EF4-FFF2-40B4-BE49-F238E27FC236}">
                <a16:creationId xmlns:a16="http://schemas.microsoft.com/office/drawing/2014/main" id="{D981F4E8-099C-94BD-D431-DED851EAF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79" y="390909"/>
            <a:ext cx="4327615" cy="64914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CB20E3-6D05-F6BE-7723-0229590B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807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57FD67-A33B-A3A8-97C5-9ED57485C2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1973" y="1021325"/>
            <a:ext cx="9828001" cy="55293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/>
              <a:t>Min 10% embodied reduction</a:t>
            </a:r>
          </a:p>
          <a:p>
            <a:r>
              <a:rPr lang="en-AU" sz="2000" dirty="0"/>
              <a:t>Target 20% for credit achievement or 40% for exceptional performance</a:t>
            </a:r>
          </a:p>
          <a:p>
            <a:pPr>
              <a:lnSpc>
                <a:spcPct val="100000"/>
              </a:lnSpc>
            </a:pPr>
            <a:endParaRPr lang="en-AU" sz="800" dirty="0"/>
          </a:p>
          <a:p>
            <a:pPr marL="342900" lvl="2" indent="-342900" fontAlgn="base">
              <a:lnSpc>
                <a:spcPct val="150000"/>
              </a:lnSpc>
            </a:pPr>
            <a:r>
              <a:rPr lang="en-AU" dirty="0">
                <a:cs typeface="Arial" panose="020B0604020202020204" pitchFamily="34" charset="0"/>
              </a:rPr>
              <a:t>Opportunities include:</a:t>
            </a:r>
          </a:p>
          <a:p>
            <a:pPr marL="342900" lvl="2" indent="-342900" fontAlgn="base">
              <a:lnSpc>
                <a:spcPct val="150000"/>
              </a:lnSpc>
            </a:pPr>
            <a:r>
              <a:rPr lang="en-AU" dirty="0">
                <a:cs typeface="Arial" panose="020B0604020202020204" pitchFamily="34" charset="0"/>
              </a:rPr>
              <a:t>Structural optimisation (Built design VEs)</a:t>
            </a:r>
          </a:p>
          <a:p>
            <a:pPr marL="342900" lvl="2" indent="-342900" fontAlgn="base">
              <a:lnSpc>
                <a:spcPct val="150000"/>
              </a:lnSpc>
            </a:pPr>
            <a:r>
              <a:rPr lang="en-AU" dirty="0">
                <a:cs typeface="Arial" panose="020B0604020202020204" pitchFamily="34" charset="0"/>
              </a:rPr>
              <a:t>Structural timber</a:t>
            </a:r>
          </a:p>
          <a:p>
            <a:pPr marL="342900" lvl="2" indent="-342900" fontAlgn="base">
              <a:lnSpc>
                <a:spcPct val="150000"/>
              </a:lnSpc>
            </a:pPr>
            <a:r>
              <a:rPr lang="en-AU" dirty="0">
                <a:cs typeface="Arial" panose="020B0604020202020204" pitchFamily="34" charset="0"/>
              </a:rPr>
              <a:t>Low EC concrete mixes (</a:t>
            </a:r>
            <a:r>
              <a:rPr lang="en-AU" dirty="0" err="1">
                <a:cs typeface="Arial" panose="020B0604020202020204" pitchFamily="34" charset="0"/>
              </a:rPr>
              <a:t>EcoPact</a:t>
            </a:r>
            <a:r>
              <a:rPr lang="en-AU" dirty="0">
                <a:cs typeface="Arial" panose="020B0604020202020204" pitchFamily="34" charset="0"/>
              </a:rPr>
              <a:t>, Envisia, etc)</a:t>
            </a:r>
          </a:p>
          <a:p>
            <a:pPr marL="342900" lvl="2" indent="-342900" fontAlgn="base">
              <a:lnSpc>
                <a:spcPct val="150000"/>
              </a:lnSpc>
            </a:pPr>
            <a:r>
              <a:rPr lang="en-AU" dirty="0">
                <a:cs typeface="Arial" panose="020B0604020202020204" pitchFamily="34" charset="0"/>
              </a:rPr>
              <a:t>Low EC steel </a:t>
            </a:r>
          </a:p>
          <a:p>
            <a:pPr marL="342900" lvl="2" indent="-342900" fontAlgn="base">
              <a:lnSpc>
                <a:spcPct val="150000"/>
              </a:lnSpc>
            </a:pPr>
            <a:r>
              <a:rPr lang="en-AU" dirty="0">
                <a:cs typeface="Arial" panose="020B0604020202020204" pitchFamily="34" charset="0"/>
              </a:rPr>
              <a:t>Low EC aluminium in façade </a:t>
            </a:r>
          </a:p>
          <a:p>
            <a:pPr marL="342900" lvl="2" indent="-342900" fontAlgn="base">
              <a:lnSpc>
                <a:spcPct val="150000"/>
              </a:lnSpc>
            </a:pPr>
            <a:r>
              <a:rPr lang="en-AU" dirty="0">
                <a:cs typeface="Arial" panose="020B0604020202020204" pitchFamily="34" charset="0"/>
              </a:rPr>
              <a:t>Finishes optimisation (exposed services, </a:t>
            </a:r>
            <a:br>
              <a:rPr lang="en-AU" dirty="0">
                <a:cs typeface="Arial" panose="020B0604020202020204" pitchFamily="34" charset="0"/>
              </a:rPr>
            </a:br>
            <a:r>
              <a:rPr lang="en-AU" dirty="0">
                <a:cs typeface="Arial" panose="020B0604020202020204" pitchFamily="34" charset="0"/>
              </a:rPr>
              <a:t>other dematerialisation) </a:t>
            </a:r>
          </a:p>
          <a:p>
            <a:pPr marL="342900" lvl="2" indent="-342900" fontAlgn="base">
              <a:lnSpc>
                <a:spcPct val="150000"/>
              </a:lnSpc>
            </a:pPr>
            <a:r>
              <a:rPr lang="en-AU" dirty="0">
                <a:cs typeface="Arial" panose="020B0604020202020204" pitchFamily="34" charset="0"/>
              </a:rPr>
              <a:t>Carbon neutral certified products </a:t>
            </a:r>
          </a:p>
          <a:p>
            <a:pPr>
              <a:lnSpc>
                <a:spcPct val="150000"/>
              </a:lnSpc>
            </a:pPr>
            <a:endParaRPr lang="en-AU" dirty="0"/>
          </a:p>
          <a:p>
            <a:pPr>
              <a:lnSpc>
                <a:spcPct val="150000"/>
              </a:lnSpc>
            </a:pPr>
            <a:r>
              <a:rPr lang="en-AU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8EB52B-FBF1-0CC7-D11F-1F31B74A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Embodied Carbon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215C8-C6F4-C265-8D8D-8C12E2FC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Understanding Green Star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8EE93-6392-EA5C-FEA4-34F7E2F5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4901AF-94DF-0913-8A3E-17C4C161B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9" r="47117" b="-352"/>
          <a:stretch/>
        </p:blipFill>
        <p:spPr>
          <a:xfrm>
            <a:off x="5565913" y="2210822"/>
            <a:ext cx="4654990" cy="447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15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AF4ACE4-CE6B-4B11-8AE8-C93C1066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Sustainability Contacts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369A7-3052-440F-9A5C-8705F96F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3813" y="6956597"/>
            <a:ext cx="648000" cy="360000"/>
          </a:xfrm>
        </p:spPr>
        <p:txBody>
          <a:bodyPr/>
          <a:lstStyle/>
          <a:p>
            <a:fld id="{F5AEA0E0-5CC6-4BD0-905C-A0021E419432}" type="slidenum">
              <a:rPr lang="en-GB" smtClean="0"/>
              <a:pPr/>
              <a:t>17</a:t>
            </a:fld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39AC4BA-3E9B-4925-A6A2-F987C2D61A7E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324190252"/>
              </p:ext>
            </p:extLst>
          </p:nvPr>
        </p:nvGraphicFramePr>
        <p:xfrm>
          <a:off x="433388" y="1695450"/>
          <a:ext cx="9828000" cy="3626340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1852612">
                  <a:extLst>
                    <a:ext uri="{9D8B030D-6E8A-4147-A177-3AD203B41FA5}">
                      <a16:colId xmlns:a16="http://schemas.microsoft.com/office/drawing/2014/main" val="596100621"/>
                    </a:ext>
                  </a:extLst>
                </a:gridCol>
                <a:gridCol w="3747052">
                  <a:extLst>
                    <a:ext uri="{9D8B030D-6E8A-4147-A177-3AD203B41FA5}">
                      <a16:colId xmlns:a16="http://schemas.microsoft.com/office/drawing/2014/main" val="1421593794"/>
                    </a:ext>
                  </a:extLst>
                </a:gridCol>
                <a:gridCol w="2564296">
                  <a:extLst>
                    <a:ext uri="{9D8B030D-6E8A-4147-A177-3AD203B41FA5}">
                      <a16:colId xmlns:a16="http://schemas.microsoft.com/office/drawing/2014/main" val="2157041459"/>
                    </a:ext>
                  </a:extLst>
                </a:gridCol>
                <a:gridCol w="1664040">
                  <a:extLst>
                    <a:ext uri="{9D8B030D-6E8A-4147-A177-3AD203B41FA5}">
                      <a16:colId xmlns:a16="http://schemas.microsoft.com/office/drawing/2014/main" val="3464462080"/>
                    </a:ext>
                  </a:extLst>
                </a:gridCol>
              </a:tblGrid>
              <a:tr h="5180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1" dirty="0"/>
                        <a:t>Joe </a:t>
                      </a:r>
                      <a:r>
                        <a:rPr lang="en-AU" sz="1400" b="1" dirty="0" err="1"/>
                        <a:t>Karten</a:t>
                      </a:r>
                      <a:endParaRPr lang="en-AU" sz="1400" b="1" dirty="0"/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0" dirty="0"/>
                        <a:t>Head of Sustainability and Social Impact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0" dirty="0" err="1"/>
                        <a:t>joekarten@built.com.au</a:t>
                      </a:r>
                      <a:endParaRPr lang="en-AU" sz="1400" b="0" dirty="0"/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0" dirty="0"/>
                        <a:t>+61 431 744 803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366865"/>
                  </a:ext>
                </a:extLst>
              </a:tr>
              <a:tr h="5180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1" dirty="0"/>
                        <a:t>Clare Gallagher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0" dirty="0"/>
                        <a:t>National Sustainability Manager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0" dirty="0" err="1"/>
                        <a:t>ClareGallagher@built.com.au</a:t>
                      </a:r>
                      <a:endParaRPr lang="en-AU" sz="1400" b="0" dirty="0"/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0" dirty="0"/>
                        <a:t>+64 27 427 6840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624857"/>
                  </a:ext>
                </a:extLst>
              </a:tr>
              <a:tr h="5180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1" dirty="0"/>
                        <a:t>Filomena </a:t>
                      </a:r>
                      <a:r>
                        <a:rPr lang="en-AU" sz="1400" b="1" dirty="0" err="1"/>
                        <a:t>Beshara</a:t>
                      </a:r>
                      <a:endParaRPr lang="en-AU" sz="1400" b="1" dirty="0"/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0" dirty="0"/>
                        <a:t>Sustainability Manager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0" dirty="0" err="1"/>
                        <a:t>filomenanigro@built.com.au</a:t>
                      </a:r>
                      <a:endParaRPr lang="en-AU" sz="1400" b="0" dirty="0"/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0" dirty="0"/>
                        <a:t>+61 478 290 250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210269"/>
                  </a:ext>
                </a:extLst>
              </a:tr>
              <a:tr h="5180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1" dirty="0" err="1"/>
                        <a:t>Jaslyn</a:t>
                      </a:r>
                      <a:r>
                        <a:rPr lang="en-AU" sz="1400" b="1" dirty="0"/>
                        <a:t> Brown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0" dirty="0"/>
                        <a:t>Sustainability Engineer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0" dirty="0" err="1"/>
                        <a:t>JaslynBrown@built.com.au</a:t>
                      </a:r>
                      <a:endParaRPr lang="en-AU" sz="1400" b="0" dirty="0"/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0" dirty="0"/>
                        <a:t>+61 438 714 418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461933"/>
                  </a:ext>
                </a:extLst>
              </a:tr>
              <a:tr h="5180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1" dirty="0" err="1"/>
                        <a:t>Haneen</a:t>
                      </a:r>
                      <a:r>
                        <a:rPr lang="en-AU" sz="1400" b="1" dirty="0"/>
                        <a:t> Jaber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0" dirty="0"/>
                        <a:t>Sustainability and Social Impact Lead, Vic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0" dirty="0" err="1"/>
                        <a:t>HaneenJaber@built.com.au</a:t>
                      </a:r>
                      <a:endParaRPr lang="en-AU" sz="1400" b="0" dirty="0"/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0" dirty="0"/>
                        <a:t>+61 429 496 840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564944"/>
                  </a:ext>
                </a:extLst>
              </a:tr>
              <a:tr h="5180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1" dirty="0"/>
                        <a:t>Yasmin Blake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0" dirty="0"/>
                        <a:t>Sustainability Coordinator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0" u="none" dirty="0"/>
                        <a:t>yasminblake@built.com.au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AU" sz="1400" b="0" dirty="0"/>
                        <a:t>+61 499 629 094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424103"/>
                  </a:ext>
                </a:extLst>
              </a:tr>
              <a:tr h="51803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1" dirty="0"/>
                        <a:t>Pippa Harrison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AU" sz="1400" b="1" dirty="0"/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dirty="0"/>
                        <a:t>National Social Impact Manager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AU" sz="1400" b="0" dirty="0"/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dirty="0" err="1"/>
                        <a:t>pippaharrison@built.com.au</a:t>
                      </a:r>
                      <a:endParaRPr lang="en-AU" sz="1400" b="0" dirty="0"/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AU" sz="1400" b="0" dirty="0"/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dirty="0"/>
                        <a:t>+61 427 118 691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AU" sz="1400" b="0" dirty="0"/>
                    </a:p>
                  </a:txBody>
                  <a:tcPr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438619"/>
                  </a:ext>
                </a:extLst>
              </a:tr>
            </a:tbl>
          </a:graphicData>
        </a:graphic>
      </p:graphicFrame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C07D9B87-5A7C-B575-4DD4-DF6119B7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119" y="6956597"/>
            <a:ext cx="5220000" cy="360000"/>
          </a:xfrm>
        </p:spPr>
        <p:txBody>
          <a:bodyPr/>
          <a:lstStyle/>
          <a:p>
            <a:r>
              <a:rPr lang="en-GB" dirty="0"/>
              <a:t>Understanding Green Star</a:t>
            </a:r>
          </a:p>
        </p:txBody>
      </p:sp>
    </p:spTree>
    <p:extLst>
      <p:ext uri="{BB962C8B-B14F-4D97-AF65-F5344CB8AC3E}">
        <p14:creationId xmlns:p14="http://schemas.microsoft.com/office/powerpoint/2010/main" val="396982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475739-CD64-4519-9738-D0E1DF96DC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19" y="1696067"/>
            <a:ext cx="4911787" cy="5112000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Gain deeper knowledge of Green Star Certification and its value to the project</a:t>
            </a:r>
          </a:p>
          <a:p>
            <a:pPr marL="285750" lvl="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Understand how Green Star applies to you and your work</a:t>
            </a:r>
          </a:p>
          <a:p>
            <a:pPr marL="285750" lvl="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Understand how to ensure your teams’ work is compliant</a:t>
            </a:r>
          </a:p>
          <a:p>
            <a:pPr marL="285750" lvl="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Learn the process for confirming your products and materials are compliant with our sustainability team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0854DEE-A09E-4778-BEE5-31A6CCD9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Objective of this training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6B3E2-39CA-47D0-8AAF-B9F8E20A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119" y="6956597"/>
            <a:ext cx="5220000" cy="360000"/>
          </a:xfrm>
        </p:spPr>
        <p:txBody>
          <a:bodyPr/>
          <a:lstStyle/>
          <a:p>
            <a:r>
              <a:rPr lang="en-GB" dirty="0"/>
              <a:t>Understanding Green Star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D3639-BF21-44FA-AA4F-0DE81896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3813" y="6956597"/>
            <a:ext cx="648000" cy="360000"/>
          </a:xfrm>
        </p:spPr>
        <p:txBody>
          <a:bodyPr/>
          <a:lstStyle/>
          <a:p>
            <a:fld id="{F5AEA0E0-5CC6-4BD0-905C-A0021E419432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26" name="Picture 2" descr="Green Star">
            <a:extLst>
              <a:ext uri="{FF2B5EF4-FFF2-40B4-BE49-F238E27FC236}">
                <a16:creationId xmlns:a16="http://schemas.microsoft.com/office/drawing/2014/main" id="{C9FFF8AF-8688-C49D-2954-EB7705141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14" y="1696067"/>
            <a:ext cx="3938072" cy="103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01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A4F41239-BB0D-EA85-5F4E-1160F845DD1B}"/>
              </a:ext>
            </a:extLst>
          </p:cNvPr>
          <p:cNvSpPr/>
          <p:nvPr/>
        </p:nvSpPr>
        <p:spPr>
          <a:xfrm>
            <a:off x="3786460" y="1924769"/>
            <a:ext cx="1427748" cy="142774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AC13C7-25DA-CE04-8714-2F98728BF35B}"/>
              </a:ext>
            </a:extLst>
          </p:cNvPr>
          <p:cNvSpPr/>
          <p:nvPr/>
        </p:nvSpPr>
        <p:spPr>
          <a:xfrm>
            <a:off x="3786460" y="3717252"/>
            <a:ext cx="1427748" cy="142774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E57C57-852E-3269-CBD5-A9C0EC9480CF}"/>
              </a:ext>
            </a:extLst>
          </p:cNvPr>
          <p:cNvSpPr/>
          <p:nvPr/>
        </p:nvSpPr>
        <p:spPr>
          <a:xfrm>
            <a:off x="5620599" y="1924769"/>
            <a:ext cx="1427748" cy="142774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E616D6-BE8F-BB3C-C8AD-20FE1B876E77}"/>
              </a:ext>
            </a:extLst>
          </p:cNvPr>
          <p:cNvSpPr/>
          <p:nvPr/>
        </p:nvSpPr>
        <p:spPr>
          <a:xfrm>
            <a:off x="5614277" y="3717252"/>
            <a:ext cx="1427748" cy="142774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0854DEE-A09E-4778-BEE5-31A6CCD9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Sustainability and the Construction Industry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6B3E2-39CA-47D0-8AAF-B9F8E20A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Understanding Green Star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D3639-BF21-44FA-AA4F-0DE81896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3FCE9-7D59-AD50-2F40-39F6A22D8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906" y="1043436"/>
            <a:ext cx="9827998" cy="576000"/>
          </a:xfrm>
        </p:spPr>
        <p:txBody>
          <a:bodyPr/>
          <a:lstStyle/>
          <a:p>
            <a:r>
              <a:rPr lang="en-US" sz="2000" dirty="0"/>
              <a:t>The construction of new buildings is responsible for: </a:t>
            </a:r>
          </a:p>
          <a:p>
            <a:endParaRPr lang="en-US" dirty="0"/>
          </a:p>
        </p:txBody>
      </p:sp>
      <p:pic>
        <p:nvPicPr>
          <p:cNvPr id="4" name="Graphic 3" descr="Garbage with solid fill">
            <a:extLst>
              <a:ext uri="{FF2B5EF4-FFF2-40B4-BE49-F238E27FC236}">
                <a16:creationId xmlns:a16="http://schemas.microsoft.com/office/drawing/2014/main" id="{70A2E75B-46AD-0DCB-B603-F346C5870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0951" y="3987611"/>
            <a:ext cx="914400" cy="914400"/>
          </a:xfrm>
          <a:prstGeom prst="rect">
            <a:avLst/>
          </a:prstGeom>
        </p:spPr>
      </p:pic>
      <p:pic>
        <p:nvPicPr>
          <p:cNvPr id="9" name="Graphic 8" descr="Power Plant with solid fill">
            <a:extLst>
              <a:ext uri="{FF2B5EF4-FFF2-40B4-BE49-F238E27FC236}">
                <a16:creationId xmlns:a16="http://schemas.microsoft.com/office/drawing/2014/main" id="{6FF1FD72-D728-271D-758D-C37D5CF3D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0951" y="2167758"/>
            <a:ext cx="914400" cy="914400"/>
          </a:xfrm>
          <a:prstGeom prst="rect">
            <a:avLst/>
          </a:prstGeom>
        </p:spPr>
      </p:pic>
      <p:pic>
        <p:nvPicPr>
          <p:cNvPr id="12" name="Graphic 11" descr="Battery charging with solid fill">
            <a:extLst>
              <a:ext uri="{FF2B5EF4-FFF2-40B4-BE49-F238E27FC236}">
                <a16:creationId xmlns:a16="http://schemas.microsoft.com/office/drawing/2014/main" id="{725653C1-D448-AD80-B07D-FFA1C3CFB9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9826" y="3973926"/>
            <a:ext cx="914400" cy="914400"/>
          </a:xfrm>
          <a:prstGeom prst="rect">
            <a:avLst/>
          </a:prstGeom>
        </p:spPr>
      </p:pic>
      <p:pic>
        <p:nvPicPr>
          <p:cNvPr id="14" name="Graphic 13" descr="Tree With Roots with solid fill">
            <a:extLst>
              <a:ext uri="{FF2B5EF4-FFF2-40B4-BE49-F238E27FC236}">
                <a16:creationId xmlns:a16="http://schemas.microsoft.com/office/drawing/2014/main" id="{D864FC82-AC43-6F8D-C364-E5758C96B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45804" y="2171175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FAAE737-D920-9E6D-8034-CC5321F644FF}"/>
              </a:ext>
            </a:extLst>
          </p:cNvPr>
          <p:cNvSpPr txBox="1"/>
          <p:nvPr/>
        </p:nvSpPr>
        <p:spPr>
          <a:xfrm>
            <a:off x="7302073" y="1924769"/>
            <a:ext cx="3263223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marR="0" lvl="2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E87722"/>
              </a:buClr>
              <a:buSzTx/>
              <a:tabLst/>
              <a:defRPr/>
            </a:pPr>
            <a:r>
              <a:rPr lang="en-US" sz="2000" dirty="0"/>
              <a:t>Producing </a:t>
            </a:r>
            <a:r>
              <a:rPr lang="en-US" sz="2000" b="1" dirty="0"/>
              <a:t>40% </a:t>
            </a:r>
            <a:r>
              <a:rPr lang="en-US" sz="2000" dirty="0"/>
              <a:t>of Greenhouse Gas emissions globally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4D37D0-0C86-02D6-2CA3-68448CED6FED}"/>
              </a:ext>
            </a:extLst>
          </p:cNvPr>
          <p:cNvSpPr txBox="1"/>
          <p:nvPr/>
        </p:nvSpPr>
        <p:spPr>
          <a:xfrm>
            <a:off x="7302073" y="3943351"/>
            <a:ext cx="326322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marR="0" lvl="2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E87722"/>
              </a:buClr>
              <a:buSzTx/>
              <a:tabLst/>
              <a:defRPr/>
            </a:pPr>
            <a:r>
              <a:rPr lang="en-AU" sz="2000" dirty="0" err="1">
                <a:cs typeface="Arial" panose="020B0604020202020204" pitchFamily="34" charset="0"/>
              </a:rPr>
              <a:t>Pr</a:t>
            </a: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oducing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40%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of all landfill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B96470-8168-B6F6-3423-87F61F21A3AA}"/>
              </a:ext>
            </a:extLst>
          </p:cNvPr>
          <p:cNvSpPr txBox="1"/>
          <p:nvPr/>
        </p:nvSpPr>
        <p:spPr>
          <a:xfrm>
            <a:off x="431906" y="2088360"/>
            <a:ext cx="2977215" cy="95866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2" algn="r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E87722"/>
              </a:buClr>
              <a:buSzTx/>
              <a:tabLst/>
              <a:defRPr/>
            </a:pPr>
            <a:r>
              <a:rPr lang="en-US" sz="2000" dirty="0"/>
              <a:t>Consuming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32%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of the world’s natural resources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6815FA-2AB3-4DE0-7B35-90AA577B049C}"/>
              </a:ext>
            </a:extLst>
          </p:cNvPr>
          <p:cNvSpPr txBox="1"/>
          <p:nvPr/>
        </p:nvSpPr>
        <p:spPr>
          <a:xfrm>
            <a:off x="431906" y="3943351"/>
            <a:ext cx="2977215" cy="95866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2" algn="r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E87722"/>
              </a:buClr>
              <a:buSzTx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Consuming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40%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of the world’s energy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EE1E3F9-A697-C068-8DE3-B50464C7B583}"/>
              </a:ext>
            </a:extLst>
          </p:cNvPr>
          <p:cNvSpPr txBox="1">
            <a:spLocks/>
          </p:cNvSpPr>
          <p:nvPr/>
        </p:nvSpPr>
        <p:spPr>
          <a:xfrm>
            <a:off x="431906" y="5461760"/>
            <a:ext cx="9827998" cy="9586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7943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07943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007943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007943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07943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2" indent="0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E87722"/>
              </a:buClr>
              <a:buSzTx/>
              <a:buNone/>
              <a:tabLst/>
              <a:defRPr/>
            </a:pPr>
            <a:r>
              <a:rPr lang="en-AU" sz="2000" dirty="0">
                <a:cs typeface="Arial" panose="020B0604020202020204" pitchFamily="34" charset="0"/>
              </a:rPr>
              <a:t>We are in a privileged position to be able to make changes to the way we build that result in huge and valuable impacts to the environment. </a:t>
            </a:r>
          </a:p>
          <a:p>
            <a:pPr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7722"/>
              </a:buClr>
              <a:buSzTx/>
              <a:buNone/>
              <a:tabLst/>
              <a:defRPr/>
            </a:pPr>
            <a:endParaRPr lang="en-AU" sz="2000" dirty="0">
              <a:cs typeface="Arial" panose="020B0604020202020204" pitchFamily="34" charset="0"/>
            </a:endParaRPr>
          </a:p>
          <a:p>
            <a:pPr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3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036A16F-FB7E-1145-B513-D132D9EE45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17" y="1447585"/>
            <a:ext cx="9828000" cy="51120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A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Green Star is a clear guide on how to achieve excellence in sustainable outcomes,</a:t>
            </a:r>
            <a:r>
              <a:rPr lang="en-A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providing practical steps to implement.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A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sustainability ratings are also highly valued by the building developers, investors, owners, and tenants.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ADC83B-0D37-48FF-8B9C-959D1454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Certify?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DED50-7741-4B57-8A73-3CCB11BD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Understanding Green Star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BFD7-C606-4E1E-9EEB-8CB797AF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4</a:t>
            </a:fld>
            <a:endParaRPr lang="en-GB" dirty="0"/>
          </a:p>
        </p:txBody>
      </p:sp>
      <p:pic>
        <p:nvPicPr>
          <p:cNvPr id="7" name="Graphic 6" descr="Cycle with people with solid fill">
            <a:extLst>
              <a:ext uri="{FF2B5EF4-FFF2-40B4-BE49-F238E27FC236}">
                <a16:creationId xmlns:a16="http://schemas.microsoft.com/office/drawing/2014/main" id="{7E5F2EE6-5EAB-A5DF-F6EA-5105FAD59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2747" y="3650630"/>
            <a:ext cx="1156857" cy="1156857"/>
          </a:xfrm>
          <a:prstGeom prst="rect">
            <a:avLst/>
          </a:prstGeom>
        </p:spPr>
      </p:pic>
      <p:pic>
        <p:nvPicPr>
          <p:cNvPr id="9" name="Graphic 8" descr="Group success with solid fill">
            <a:extLst>
              <a:ext uri="{FF2B5EF4-FFF2-40B4-BE49-F238E27FC236}">
                <a16:creationId xmlns:a16="http://schemas.microsoft.com/office/drawing/2014/main" id="{494A72FB-AACD-446B-3349-4AF9A7B89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6631" y="3650630"/>
            <a:ext cx="1156857" cy="1156857"/>
          </a:xfrm>
          <a:prstGeom prst="rect">
            <a:avLst/>
          </a:prstGeom>
        </p:spPr>
      </p:pic>
      <p:pic>
        <p:nvPicPr>
          <p:cNvPr id="15" name="Graphic 14" descr="Open hand with plant with solid fill">
            <a:extLst>
              <a:ext uri="{FF2B5EF4-FFF2-40B4-BE49-F238E27FC236}">
                <a16:creationId xmlns:a16="http://schemas.microsoft.com/office/drawing/2014/main" id="{A3792C1E-0F37-4571-A782-43B3291E48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70515" y="3650630"/>
            <a:ext cx="1156857" cy="1156857"/>
          </a:xfrm>
          <a:prstGeom prst="rect">
            <a:avLst/>
          </a:prstGeom>
        </p:spPr>
      </p:pic>
      <p:pic>
        <p:nvPicPr>
          <p:cNvPr id="19" name="Graphic 18" descr="Marketing with solid fill">
            <a:extLst>
              <a:ext uri="{FF2B5EF4-FFF2-40B4-BE49-F238E27FC236}">
                <a16:creationId xmlns:a16="http://schemas.microsoft.com/office/drawing/2014/main" id="{908DEB94-D966-CD19-AAEE-D0A65082EE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8863" y="3650630"/>
            <a:ext cx="1156857" cy="11568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0939576-2D19-278A-50A3-1858A4161846}"/>
              </a:ext>
            </a:extLst>
          </p:cNvPr>
          <p:cNvSpPr txBox="1"/>
          <p:nvPr/>
        </p:nvSpPr>
        <p:spPr>
          <a:xfrm>
            <a:off x="393487" y="4839525"/>
            <a:ext cx="2235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/>
              <a:t>Building owners </a:t>
            </a:r>
          </a:p>
          <a:p>
            <a:pPr algn="ctr"/>
            <a:r>
              <a:rPr lang="en-AU" sz="1600" dirty="0"/>
              <a:t>can confidently publish their sustainability claims knowing everything is verified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16A374-F6B1-E27E-766F-DDEC8C4F7B96}"/>
              </a:ext>
            </a:extLst>
          </p:cNvPr>
          <p:cNvSpPr txBox="1"/>
          <p:nvPr/>
        </p:nvSpPr>
        <p:spPr>
          <a:xfrm>
            <a:off x="2950037" y="4839525"/>
            <a:ext cx="2235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/>
              <a:t>Owners can communicate sustainability attributes to prospective investors and tenants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F052E2-5A4A-B690-F786-2FB887B9CAF5}"/>
              </a:ext>
            </a:extLst>
          </p:cNvPr>
          <p:cNvSpPr txBox="1"/>
          <p:nvPr/>
        </p:nvSpPr>
        <p:spPr>
          <a:xfrm>
            <a:off x="5506587" y="4839525"/>
            <a:ext cx="2235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/>
              <a:t>Sustainable buildings have been proven to increase physical and mental health, and productivity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22D941-7E2F-F0FA-023D-91132728D51E}"/>
              </a:ext>
            </a:extLst>
          </p:cNvPr>
          <p:cNvSpPr txBox="1"/>
          <p:nvPr/>
        </p:nvSpPr>
        <p:spPr>
          <a:xfrm>
            <a:off x="8022506" y="4839525"/>
            <a:ext cx="2235190" cy="139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600" dirty="0">
                <a:cs typeface="Arial" panose="020B0604020202020204" pitchFamily="34" charset="0"/>
              </a:rPr>
              <a:t>Sustainable buildings use over 50% less energy and water, which reduces operating costs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083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0AB8339-67CC-56AD-C05D-8EE69D77B34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/>
              <a:t>Green Star is Australia’s most widely renowned and highly regarded sustainability certification for construction.</a:t>
            </a:r>
          </a:p>
          <a:p>
            <a:pPr lvl="0">
              <a:lnSpc>
                <a:spcPct val="150000"/>
              </a:lnSpc>
            </a:pPr>
            <a:endParaRPr lang="en-US" sz="1800" dirty="0"/>
          </a:p>
          <a:p>
            <a:pPr lvl="0">
              <a:lnSpc>
                <a:spcPct val="150000"/>
              </a:lnSpc>
            </a:pPr>
            <a:r>
              <a:rPr lang="en-US" sz="1800" dirty="0"/>
              <a:t>Green Star projects:</a:t>
            </a:r>
          </a:p>
          <a:p>
            <a:pPr marL="285750" lvl="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Reduce carbon emissions and embodied carbon</a:t>
            </a:r>
          </a:p>
          <a:p>
            <a:pPr marL="285750" lvl="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Enhance the physical and mental health of the tenants</a:t>
            </a:r>
          </a:p>
          <a:p>
            <a:pPr marL="285750" lvl="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Add value to the local community </a:t>
            </a:r>
          </a:p>
          <a:p>
            <a:pPr marL="285750" lvl="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Are designed for the future</a:t>
            </a:r>
          </a:p>
          <a:p>
            <a:pPr marL="285750" lvl="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Contribute to a more sustainable and circular economy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ADC83B-0D37-48FF-8B9C-959D1454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Green Star?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DED50-7741-4B57-8A73-3CCB11BD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Understanding Green Star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BFD7-C606-4E1E-9EEB-8CB797AF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5</a:t>
            </a:fld>
            <a:endParaRPr lang="en-GB" dirty="0"/>
          </a:p>
        </p:txBody>
      </p:sp>
      <p:pic>
        <p:nvPicPr>
          <p:cNvPr id="2058" name="Picture 10" descr="Dexus cements Atlassian tower deal">
            <a:extLst>
              <a:ext uri="{FF2B5EF4-FFF2-40B4-BE49-F238E27FC236}">
                <a16:creationId xmlns:a16="http://schemas.microsoft.com/office/drawing/2014/main" id="{5F633C35-3F53-AEA2-E5D8-0FB57CA43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5321"/>
          <a:stretch/>
        </p:blipFill>
        <p:spPr bwMode="auto">
          <a:xfrm>
            <a:off x="429696" y="1695963"/>
            <a:ext cx="3448340" cy="519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0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9372DE-AAE5-FA5B-95B8-E89A9E5DE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19" y="390909"/>
            <a:ext cx="9828000" cy="576000"/>
          </a:xfrm>
        </p:spPr>
        <p:txBody>
          <a:bodyPr/>
          <a:lstStyle/>
          <a:p>
            <a:r>
              <a:rPr lang="en-AU" dirty="0"/>
              <a:t>Green Star Buildings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43346-4AF9-528F-3563-C504CC6DE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6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AC30DA-2F87-93BF-6071-21B5B3534434}"/>
              </a:ext>
            </a:extLst>
          </p:cNvPr>
          <p:cNvSpPr txBox="1"/>
          <p:nvPr/>
        </p:nvSpPr>
        <p:spPr>
          <a:xfrm>
            <a:off x="434119" y="1187050"/>
            <a:ext cx="5906936" cy="2805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2000" b="0" i="0" dirty="0">
                <a:solidFill>
                  <a:srgbClr val="000000"/>
                </a:solidFill>
                <a:effectLst/>
              </a:rPr>
              <a:t>This new edition of Green Star is in 8 categories, with 10 minimum expectations ​</a:t>
            </a:r>
          </a:p>
          <a:p>
            <a:pPr marL="342900" indent="-342900" fontAlgn="base">
              <a:lnSpc>
                <a:spcPct val="150000"/>
              </a:lnSpc>
              <a:buClr>
                <a:srgbClr val="FF7700"/>
              </a:buClr>
              <a:buFont typeface="Arial" panose="020B0604020202020204" pitchFamily="34" charset="0"/>
              <a:buChar char="•"/>
            </a:pPr>
            <a:r>
              <a:rPr lang="en-AU" sz="2000" b="0" i="0" dirty="0">
                <a:solidFill>
                  <a:srgbClr val="000000"/>
                </a:solidFill>
                <a:effectLst/>
              </a:rPr>
              <a:t>100 points available + 5 Market Transformation points &amp; unlimited Leadership Challenges points </a:t>
            </a:r>
          </a:p>
          <a:p>
            <a:pPr marL="342900" indent="-342900" fontAlgn="base">
              <a:lnSpc>
                <a:spcPct val="150000"/>
              </a:lnSpc>
              <a:buClr>
                <a:srgbClr val="FF7700"/>
              </a:buClr>
              <a:buFont typeface="Arial" panose="020B0604020202020204" pitchFamily="34" charset="0"/>
              <a:buChar char="•"/>
            </a:pPr>
            <a:endParaRPr lang="en-AU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A2F5F8-6BFD-5D66-240E-2D3BA0FEC96C}"/>
              </a:ext>
            </a:extLst>
          </p:cNvPr>
          <p:cNvSpPr txBox="1"/>
          <p:nvPr/>
        </p:nvSpPr>
        <p:spPr>
          <a:xfrm>
            <a:off x="1478267" y="3434935"/>
            <a:ext cx="3334168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400" dirty="0">
                <a:solidFill>
                  <a:schemeClr val="tx2"/>
                </a:solidFill>
              </a:rPr>
              <a:t>4 Stars = 15 points</a:t>
            </a:r>
          </a:p>
          <a:p>
            <a:pPr algn="ctr">
              <a:lnSpc>
                <a:spcPct val="150000"/>
              </a:lnSpc>
            </a:pPr>
            <a:r>
              <a:rPr lang="en-AU" sz="2400" dirty="0">
                <a:solidFill>
                  <a:schemeClr val="tx2"/>
                </a:solidFill>
              </a:rPr>
              <a:t>5 Stars = 35 points</a:t>
            </a:r>
          </a:p>
          <a:p>
            <a:pPr algn="ctr">
              <a:lnSpc>
                <a:spcPct val="150000"/>
              </a:lnSpc>
            </a:pPr>
            <a:r>
              <a:rPr lang="en-AU" sz="2400" dirty="0">
                <a:solidFill>
                  <a:schemeClr val="tx2"/>
                </a:solidFill>
              </a:rPr>
              <a:t>6 stars = 70 points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809EA8-B038-34AC-45A2-7463F32403AE}"/>
              </a:ext>
            </a:extLst>
          </p:cNvPr>
          <p:cNvSpPr txBox="1"/>
          <p:nvPr/>
        </p:nvSpPr>
        <p:spPr>
          <a:xfrm>
            <a:off x="434119" y="6057875"/>
            <a:ext cx="5572800" cy="419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Targeting </a:t>
            </a:r>
            <a:r>
              <a:rPr lang="en-AU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Star – attempting </a:t>
            </a:r>
            <a:r>
              <a:rPr lang="en-AU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 points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6B6E69-E096-9416-21F1-08854CCB6821}"/>
              </a:ext>
            </a:extLst>
          </p:cNvPr>
          <p:cNvSpPr txBox="1"/>
          <p:nvPr/>
        </p:nvSpPr>
        <p:spPr>
          <a:xfrm>
            <a:off x="2803161" y="5570112"/>
            <a:ext cx="3209349" cy="40825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e.g. specific to the project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703EE0-50B7-4844-36C2-48FA82584BDD}"/>
              </a:ext>
            </a:extLst>
          </p:cNvPr>
          <p:cNvGrpSpPr/>
          <p:nvPr/>
        </p:nvGrpSpPr>
        <p:grpSpPr>
          <a:xfrm>
            <a:off x="6367367" y="515094"/>
            <a:ext cx="3706417" cy="3356693"/>
            <a:chOff x="1636379" y="869388"/>
            <a:chExt cx="3706417" cy="335669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E8E8BB-AAD4-2274-7FD0-C93B985828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8585" r="48075"/>
            <a:stretch/>
          </p:blipFill>
          <p:spPr>
            <a:xfrm>
              <a:off x="1636379" y="3429000"/>
              <a:ext cx="3706417" cy="79708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5802A09-6A3C-9A63-FEB3-0535118F19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3722" r="48075" b="29309"/>
            <a:stretch/>
          </p:blipFill>
          <p:spPr>
            <a:xfrm>
              <a:off x="1636379" y="2634793"/>
              <a:ext cx="3706417" cy="6315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A1F236-FEAB-681D-FC43-764551653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8605" r="48075" b="53666"/>
            <a:stretch/>
          </p:blipFill>
          <p:spPr>
            <a:xfrm>
              <a:off x="1636379" y="1812304"/>
              <a:ext cx="3706417" cy="65987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96FFC6-EEF0-D374-1881-492E6C679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075" b="79035"/>
            <a:stretch/>
          </p:blipFill>
          <p:spPr>
            <a:xfrm>
              <a:off x="1636379" y="869388"/>
              <a:ext cx="3706417" cy="78030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646F89-1965-F45C-203C-879BA9B17E09}"/>
              </a:ext>
            </a:extLst>
          </p:cNvPr>
          <p:cNvGrpSpPr/>
          <p:nvPr/>
        </p:nvGrpSpPr>
        <p:grpSpPr>
          <a:xfrm>
            <a:off x="6407123" y="3739497"/>
            <a:ext cx="3334168" cy="3349390"/>
            <a:chOff x="504759" y="616117"/>
            <a:chExt cx="3334168" cy="334939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3B412C3-523B-3A1E-3A64-122FC0D4A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185" t="78470" r="1056" b="1015"/>
            <a:stretch/>
          </p:blipFill>
          <p:spPr>
            <a:xfrm>
              <a:off x="504759" y="3201936"/>
              <a:ext cx="3266272" cy="76357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0A71E6B-F067-7012-EA65-EBED7CA452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290" t="53449" b="29075"/>
            <a:stretch/>
          </p:blipFill>
          <p:spPr>
            <a:xfrm>
              <a:off x="504759" y="2370857"/>
              <a:ext cx="3334168" cy="6504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03C3816-FAF1-06ED-4B59-CF88A3E99E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290" t="28840" b="54697"/>
            <a:stretch/>
          </p:blipFill>
          <p:spPr>
            <a:xfrm>
              <a:off x="504759" y="1577485"/>
              <a:ext cx="3334168" cy="61274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5D46E5D-9082-3C2D-2506-C2D8E0CE4C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290" b="79024"/>
            <a:stretch/>
          </p:blipFill>
          <p:spPr>
            <a:xfrm>
              <a:off x="504759" y="616117"/>
              <a:ext cx="3334168" cy="780738"/>
            </a:xfrm>
            <a:prstGeom prst="rect">
              <a:avLst/>
            </a:prstGeom>
          </p:spPr>
        </p:pic>
      </p:grp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0E550728-6FAB-A51C-3A5B-36F1652B6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119" y="6956597"/>
            <a:ext cx="5220000" cy="360000"/>
          </a:xfrm>
        </p:spPr>
        <p:txBody>
          <a:bodyPr/>
          <a:lstStyle/>
          <a:p>
            <a:r>
              <a:rPr lang="en-GB" dirty="0"/>
              <a:t>Understanding Green Star</a:t>
            </a:r>
          </a:p>
        </p:txBody>
      </p:sp>
    </p:spTree>
    <p:extLst>
      <p:ext uri="{BB962C8B-B14F-4D97-AF65-F5344CB8AC3E}">
        <p14:creationId xmlns:p14="http://schemas.microsoft.com/office/powerpoint/2010/main" val="2031435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984B3D-BB14-A3F3-49C2-67A05C3A843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lvl="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Review the Green Star pathway for the project and understand what it signs you up to deliver</a:t>
            </a:r>
          </a:p>
          <a:p>
            <a:pPr marL="861750" lvl="3" indent="-285750">
              <a:lnSpc>
                <a:spcPct val="100000"/>
              </a:lnSpc>
            </a:pPr>
            <a:r>
              <a:rPr lang="en-AU" sz="2000" dirty="0"/>
              <a:t>Communicate with the Built sustainability team if you have any questions or concerns</a:t>
            </a:r>
          </a:p>
          <a:p>
            <a:pPr marL="573750" lvl="2" indent="-285750">
              <a:lnSpc>
                <a:spcPct val="100000"/>
              </a:lnSpc>
            </a:pPr>
            <a:endParaRPr lang="en-AU" sz="2000" dirty="0"/>
          </a:p>
          <a:p>
            <a:pPr marL="285750" lvl="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Understand material compliance and remember to submit your monthly material tracking to Built to be reviewed and confirmed</a:t>
            </a:r>
          </a:p>
          <a:p>
            <a:pPr marL="861750" lvl="3" indent="-285750">
              <a:lnSpc>
                <a:spcPct val="100000"/>
              </a:lnSpc>
            </a:pPr>
            <a:r>
              <a:rPr lang="en-AU" sz="2000" dirty="0"/>
              <a:t>(more detail on this later in this training) </a:t>
            </a:r>
          </a:p>
          <a:p>
            <a:pPr marL="573750" lvl="2" indent="-285750">
              <a:lnSpc>
                <a:spcPct val="100000"/>
              </a:lnSpc>
            </a:pPr>
            <a:endParaRPr lang="en-AU" sz="2000" dirty="0"/>
          </a:p>
          <a:p>
            <a:pPr marL="285750" lvl="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Ensure documentation collection systems are set up from the start of the project</a:t>
            </a:r>
          </a:p>
          <a:p>
            <a:pPr marL="285750" lvl="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lvl="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Set up back-to-back contracts to ensure compliance by your subbies</a:t>
            </a:r>
          </a:p>
          <a:p>
            <a:pPr>
              <a:buClr>
                <a:schemeClr val="tx2"/>
              </a:buClr>
            </a:pP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99105FF-85CD-4D8C-8066-7E1A149E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responsibilities as a contractor on a Green Star project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0FE6F-BA5B-4A8B-9675-FFA1AE41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Understanding Green Star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158C9-AA39-4C6E-83D2-0AA6CA39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62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B76D4C-0C28-0826-2FC9-C3C59DDE61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694" y="966909"/>
            <a:ext cx="9828000" cy="57664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  <a:buClr>
                <a:srgbClr val="2EBC3F"/>
              </a:buClr>
            </a:pPr>
            <a:r>
              <a:rPr lang="en-US" sz="2000" dirty="0"/>
              <a:t>To ensure we are only using compliant products that meet the Green Star standards, Built must approve all products in the outlined categories. </a:t>
            </a:r>
          </a:p>
          <a:p>
            <a:pPr>
              <a:lnSpc>
                <a:spcPct val="150000"/>
              </a:lnSpc>
              <a:spcAft>
                <a:spcPts val="800"/>
              </a:spcAft>
              <a:buClr>
                <a:srgbClr val="2EBC3F"/>
              </a:buClr>
            </a:pPr>
            <a:r>
              <a:rPr lang="en-US" sz="2000" dirty="0"/>
              <a:t>The process for material tracking requires the following: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sz="2000" dirty="0"/>
              <a:t>Submit a </a:t>
            </a:r>
            <a:r>
              <a:rPr lang="en-US" sz="2000" b="1" dirty="0"/>
              <a:t>‘materials forecast</a:t>
            </a:r>
            <a:r>
              <a:rPr lang="en-US" sz="2000" dirty="0"/>
              <a:t>’ before purchasing any material, including required evidence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sz="2000" dirty="0"/>
              <a:t>Once your materials have been approved, you can purchase and use the materials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sz="2000" dirty="0"/>
              <a:t>Submit monthly </a:t>
            </a:r>
            <a:r>
              <a:rPr lang="en-US" sz="2000" b="1" dirty="0"/>
              <a:t>‘materials tracking</a:t>
            </a:r>
            <a:r>
              <a:rPr lang="en-US" sz="2000" dirty="0"/>
              <a:t>’ confirming the materials that have been used each month – this gives you the opportunity to put forward new materials that were not in the forecast. Invoices are also collected as proof of purchase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sz="2000" dirty="0"/>
              <a:t>A final </a:t>
            </a:r>
            <a:r>
              <a:rPr lang="en-US" sz="2000" b="1" dirty="0"/>
              <a:t>Confirmation Letter </a:t>
            </a:r>
            <a:r>
              <a:rPr lang="en-US" sz="2000" dirty="0"/>
              <a:t>is to be signed and all related evidence submitted as part of our Green Star evidence</a:t>
            </a: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2D14FB-5F27-CC95-B067-36120C6C2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Compliant Products and Materials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36789-90A8-03C4-80CD-CF075AF0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8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F45A282-6BB4-2EFF-AD44-F696D138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119" y="6956597"/>
            <a:ext cx="5220000" cy="360000"/>
          </a:xfrm>
        </p:spPr>
        <p:txBody>
          <a:bodyPr/>
          <a:lstStyle/>
          <a:p>
            <a:r>
              <a:rPr lang="en-GB" dirty="0"/>
              <a:t>Understanding Green Star</a:t>
            </a:r>
          </a:p>
        </p:txBody>
      </p:sp>
    </p:spTree>
    <p:extLst>
      <p:ext uri="{BB962C8B-B14F-4D97-AF65-F5344CB8AC3E}">
        <p14:creationId xmlns:p14="http://schemas.microsoft.com/office/powerpoint/2010/main" val="95350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E62F7-E841-2524-D7EC-6E4D608F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9</a:t>
            </a:fld>
            <a:endParaRPr lang="en-GB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96FF6A4-8E72-85ED-B0F7-0A40E77F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19" y="390909"/>
            <a:ext cx="9828000" cy="576000"/>
          </a:xfrm>
        </p:spPr>
        <p:txBody>
          <a:bodyPr/>
          <a:lstStyle/>
          <a:p>
            <a:r>
              <a:rPr lang="en-AU" dirty="0"/>
              <a:t>Lucidity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6A0FBA5-151E-8E69-369F-FCA16502DB75}"/>
              </a:ext>
            </a:extLst>
          </p:cNvPr>
          <p:cNvSpPr txBox="1">
            <a:spLocks/>
          </p:cNvSpPr>
          <p:nvPr/>
        </p:nvSpPr>
        <p:spPr>
          <a:xfrm>
            <a:off x="8821913" y="7221179"/>
            <a:ext cx="648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1042873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4" name="Subtitle 5">
            <a:extLst>
              <a:ext uri="{FF2B5EF4-FFF2-40B4-BE49-F238E27FC236}">
                <a16:creationId xmlns:a16="http://schemas.microsoft.com/office/drawing/2014/main" id="{94DD882E-6F87-BFD5-AAAE-949C1F295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119" y="1043436"/>
            <a:ext cx="9827998" cy="576000"/>
          </a:xfrm>
        </p:spPr>
        <p:txBody>
          <a:bodyPr/>
          <a:lstStyle/>
          <a:p>
            <a:r>
              <a:rPr lang="en-AU" sz="2000" dirty="0">
                <a:effectLst/>
              </a:rPr>
              <a:t>Lucidity link: </a:t>
            </a:r>
            <a:r>
              <a:rPr lang="en-AU" sz="2000" dirty="0">
                <a:effectLst/>
                <a:hlinkClick r:id="rId2"/>
              </a:rPr>
              <a:t>Lucidity :: Inform (luciditysoftware.com.au)</a:t>
            </a:r>
            <a:endParaRPr lang="en-AU" sz="2000" dirty="0">
              <a:effectLst/>
            </a:endParaRPr>
          </a:p>
          <a:p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02F4E6-9E58-8A16-DAFF-95F301B9C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804"/>
          <a:stretch/>
        </p:blipFill>
        <p:spPr>
          <a:xfrm>
            <a:off x="1160717" y="1797606"/>
            <a:ext cx="5871360" cy="48815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C8C114-D8E9-F731-E25F-6CDD86968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292" y="390909"/>
            <a:ext cx="1516800" cy="629083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2CF2B3A-5D1C-C3DC-4BFC-DFA8D4BEF8FF}"/>
              </a:ext>
            </a:extLst>
          </p:cNvPr>
          <p:cNvSpPr/>
          <p:nvPr/>
        </p:nvSpPr>
        <p:spPr>
          <a:xfrm>
            <a:off x="989639" y="6091837"/>
            <a:ext cx="1681018" cy="68658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4A75AA5C-87A0-E4AD-EF1C-3A2E444B691E}"/>
              </a:ext>
            </a:extLst>
          </p:cNvPr>
          <p:cNvSpPr/>
          <p:nvPr/>
        </p:nvSpPr>
        <p:spPr>
          <a:xfrm>
            <a:off x="7423054" y="1031681"/>
            <a:ext cx="45719" cy="551840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5CE54262-BD6D-0A3B-6B4C-8C9299949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119" y="6956597"/>
            <a:ext cx="5220000" cy="360000"/>
          </a:xfrm>
        </p:spPr>
        <p:txBody>
          <a:bodyPr/>
          <a:lstStyle/>
          <a:p>
            <a:r>
              <a:rPr lang="en-GB" dirty="0"/>
              <a:t>Understanding Green Star</a:t>
            </a:r>
          </a:p>
        </p:txBody>
      </p:sp>
    </p:spTree>
    <p:extLst>
      <p:ext uri="{BB962C8B-B14F-4D97-AF65-F5344CB8AC3E}">
        <p14:creationId xmlns:p14="http://schemas.microsoft.com/office/powerpoint/2010/main" val="1351853284"/>
      </p:ext>
    </p:extLst>
  </p:cSld>
  <p:clrMapOvr>
    <a:masterClrMapping/>
  </p:clrMapOvr>
</p:sld>
</file>

<file path=ppt/theme/theme1.xml><?xml version="1.0" encoding="utf-8"?>
<a:theme xmlns:a="http://schemas.openxmlformats.org/drawingml/2006/main" name="Built">
  <a:themeElements>
    <a:clrScheme name="BUILT-New orange">
      <a:dk1>
        <a:srgbClr val="000000"/>
      </a:dk1>
      <a:lt1>
        <a:sysClr val="window" lastClr="FFFFFF"/>
      </a:lt1>
      <a:dk2>
        <a:srgbClr val="E87722"/>
      </a:dk2>
      <a:lt2>
        <a:srgbClr val="53565A"/>
      </a:lt2>
      <a:accent1>
        <a:srgbClr val="E87722"/>
      </a:accent1>
      <a:accent2>
        <a:srgbClr val="F9A979"/>
      </a:accent2>
      <a:accent3>
        <a:srgbClr val="C6C7C9"/>
      </a:accent3>
      <a:accent4>
        <a:srgbClr val="606166"/>
      </a:accent4>
      <a:accent5>
        <a:srgbClr val="FEE0D0"/>
      </a:accent5>
      <a:accent6>
        <a:srgbClr val="FCC4A4"/>
      </a:accent6>
      <a:hlink>
        <a:srgbClr val="000000"/>
      </a:hlink>
      <a:folHlink>
        <a:srgbClr val="5356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uilt PowerPoint Template - Standard 4x3" id="{3DFF12BB-8C28-45CD-9434-521B04F1A749}" vid="{603FC7A2-FF3A-4B4C-88B7-93C7EF7DEC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Built</Template>
  <TotalTime>45</TotalTime>
  <Words>1159</Words>
  <Application>Microsoft Macintosh PowerPoint</Application>
  <PresentationFormat>Custom</PresentationFormat>
  <Paragraphs>194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Roboto</vt:lpstr>
      <vt:lpstr>Built</vt:lpstr>
      <vt:lpstr>Understanding Green Star Buildings</vt:lpstr>
      <vt:lpstr>Objective of this training</vt:lpstr>
      <vt:lpstr>Sustainability and the Construction Industry</vt:lpstr>
      <vt:lpstr>Why Certify? </vt:lpstr>
      <vt:lpstr>What is Green Star? </vt:lpstr>
      <vt:lpstr>Green Star Buildings</vt:lpstr>
      <vt:lpstr>Your responsibilities as a contractor on a Green Star project</vt:lpstr>
      <vt:lpstr>Compliant Products and Materials</vt:lpstr>
      <vt:lpstr>Lucidity</vt:lpstr>
      <vt:lpstr>Toxins: VOCs </vt:lpstr>
      <vt:lpstr>Toxins: Formaldehyde </vt:lpstr>
      <vt:lpstr>Responsible Structure </vt:lpstr>
      <vt:lpstr>Responsible Envelope </vt:lpstr>
      <vt:lpstr>Responsible Systems </vt:lpstr>
      <vt:lpstr>Responsible Finishes </vt:lpstr>
      <vt:lpstr>Embodied Carbon</vt:lpstr>
      <vt:lpstr>Sustainability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this template</dc:title>
  <dc:creator>Katie Graham</dc:creator>
  <cp:lastModifiedBy>Katie Graham</cp:lastModifiedBy>
  <cp:revision>12</cp:revision>
  <dcterms:created xsi:type="dcterms:W3CDTF">2023-03-03T04:51:00Z</dcterms:created>
  <dcterms:modified xsi:type="dcterms:W3CDTF">2023-03-15T23:36:13Z</dcterms:modified>
</cp:coreProperties>
</file>